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5"/>
  </p:notesMasterIdLst>
  <p:handoutMasterIdLst>
    <p:handoutMasterId r:id="rId26"/>
  </p:handoutMasterIdLst>
  <p:sldIdLst>
    <p:sldId id="2889" r:id="rId3"/>
    <p:sldId id="2110" r:id="rId4"/>
    <p:sldId id="3067" r:id="rId5"/>
    <p:sldId id="1978" r:id="rId6"/>
    <p:sldId id="2845" r:id="rId7"/>
    <p:sldId id="3119" r:id="rId8"/>
    <p:sldId id="3129" r:id="rId9"/>
    <p:sldId id="2914" r:id="rId10"/>
    <p:sldId id="3126" r:id="rId11"/>
    <p:sldId id="2915" r:id="rId12"/>
    <p:sldId id="3118" r:id="rId13"/>
    <p:sldId id="2949" r:id="rId14"/>
    <p:sldId id="3128" r:id="rId15"/>
    <p:sldId id="2029" r:id="rId16"/>
    <p:sldId id="629" r:id="rId17"/>
    <p:sldId id="2863" r:id="rId18"/>
    <p:sldId id="2033" r:id="rId19"/>
    <p:sldId id="2846" r:id="rId20"/>
    <p:sldId id="3123" r:id="rId21"/>
    <p:sldId id="3121" r:id="rId22"/>
    <p:sldId id="3127" r:id="rId23"/>
    <p:sldId id="3130"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2/16/2024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0" dirty="0"/>
              <a:t>1.  Here we have the first three verses and the last verse of Ps 136.</a:t>
            </a:r>
          </a:p>
          <a:p>
            <a:pPr marL="274320" indent="-274320" eaLnBrk="1" hangingPunct="1">
              <a:lnSpc>
                <a:spcPct val="80000"/>
              </a:lnSpc>
            </a:pPr>
            <a:r>
              <a:rPr lang="en-US" b="0" dirty="0"/>
              <a:t>2.  It is like a responsive reading but put to music.</a:t>
            </a:r>
          </a:p>
          <a:p>
            <a:pPr marL="274320" indent="-274320" eaLnBrk="1" hangingPunct="1">
              <a:lnSpc>
                <a:spcPct val="80000"/>
              </a:lnSpc>
            </a:pPr>
            <a:r>
              <a:rPr lang="en-US" b="0" dirty="0"/>
              <a:t>3.  You can imagine the soloist singing the first line of each verse and the choir responding with the second line: “His steadfast love endures forever.”</a:t>
            </a:r>
          </a:p>
          <a:p>
            <a:pPr marL="274320" indent="-274320" eaLnBrk="1" hangingPunct="1">
              <a:lnSpc>
                <a:spcPct val="80000"/>
              </a:lnSpc>
            </a:pPr>
            <a:r>
              <a:rPr lang="en-US" b="0" dirty="0"/>
              <a:t>4.  And, as we mentioned in the introduction, the Hebrew here is “hesed” which can also be translated, His mercy, His lovingkindness, His love, His unfailing love, endures forever.</a:t>
            </a:r>
          </a:p>
          <a:p>
            <a:pPr marL="274320" indent="-274320" eaLnBrk="1" hangingPunct="1">
              <a:lnSpc>
                <a:spcPct val="80000"/>
              </a:lnSpc>
            </a:pPr>
            <a:r>
              <a:rPr lang="en-US" b="0" dirty="0"/>
              <a:t>5.  So 26 times in this one psalm, we are reminded of the love of God for us.</a:t>
            </a:r>
          </a:p>
          <a:p>
            <a:pPr marL="274320" indent="-274320" eaLnBrk="1" hangingPunct="1">
              <a:lnSpc>
                <a:spcPct val="80000"/>
              </a:lnSpc>
            </a:pPr>
            <a:endParaRPr lang="en-US" b="0" dirty="0"/>
          </a:p>
          <a:p>
            <a:pPr marL="274320" indent="-274320" eaLnBrk="1" hangingPunct="1">
              <a:lnSpc>
                <a:spcPct val="80000"/>
              </a:lnSpc>
            </a:pPr>
            <a:r>
              <a:rPr lang="en-US" b="1" dirty="0"/>
              <a:t>Q1: What does this refrain tell you about the character of God?</a:t>
            </a:r>
          </a:p>
          <a:p>
            <a:pPr marL="274320" indent="-274320" eaLnBrk="1" hangingPunct="1">
              <a:lnSpc>
                <a:spcPct val="80000"/>
              </a:lnSpc>
            </a:pPr>
            <a:r>
              <a:rPr lang="en-US" b="0" dirty="0"/>
              <a:t>1.  First, it tells us that God is love.</a:t>
            </a:r>
          </a:p>
          <a:p>
            <a:pPr marL="274320" indent="-274320" eaLnBrk="1" hangingPunct="1">
              <a:lnSpc>
                <a:spcPct val="80000"/>
              </a:lnSpc>
            </a:pPr>
            <a:r>
              <a:rPr lang="en-US" b="0" dirty="0"/>
              <a:t>2.  We see that clearly in John’s first epistle where he writes:</a:t>
            </a:r>
          </a:p>
          <a:p>
            <a:pPr marL="274320" indent="-274320" eaLnBrk="1" hangingPunct="1">
              <a:lnSpc>
                <a:spcPct val="80000"/>
              </a:lnSpc>
            </a:pPr>
            <a:r>
              <a:rPr lang="en-US" b="1" dirty="0"/>
              <a:t>1 John 4:8 KJV </a:t>
            </a:r>
            <a:r>
              <a:rPr lang="en-US" b="0" dirty="0"/>
              <a:t>- He that loveth not </a:t>
            </a:r>
            <a:r>
              <a:rPr lang="en-US" b="0" dirty="0" err="1"/>
              <a:t>knoweth</a:t>
            </a:r>
            <a:r>
              <a:rPr lang="en-US" b="0" dirty="0"/>
              <a:t> not God; for God is love.</a:t>
            </a:r>
          </a:p>
          <a:p>
            <a:pPr marL="274320" indent="-274320" eaLnBrk="1" hangingPunct="1">
              <a:lnSpc>
                <a:spcPct val="80000"/>
              </a:lnSpc>
            </a:pPr>
            <a:r>
              <a:rPr lang="en-US" b="0" dirty="0"/>
              <a:t>3.  This is God’s greatest relational attribute.</a:t>
            </a:r>
          </a:p>
          <a:p>
            <a:pPr marL="274320" indent="-274320" eaLnBrk="1" hangingPunct="1">
              <a:lnSpc>
                <a:spcPct val="80000"/>
              </a:lnSpc>
            </a:pPr>
            <a:r>
              <a:rPr lang="en-US" b="0" dirty="0"/>
              <a:t>4.  God does not love us because we are lovable; He loves us because He is loving.</a:t>
            </a:r>
          </a:p>
          <a:p>
            <a:pPr marL="274320" indent="-274320" eaLnBrk="1" hangingPunct="1">
              <a:lnSpc>
                <a:spcPct val="80000"/>
              </a:lnSpc>
            </a:pPr>
            <a:r>
              <a:rPr lang="en-US" b="0" dirty="0"/>
              <a:t>5.  He loves us in spite of the fact that we are sinners. </a:t>
            </a:r>
          </a:p>
          <a:p>
            <a:pPr marL="274320" indent="-274320" eaLnBrk="1" hangingPunct="1">
              <a:lnSpc>
                <a:spcPct val="80000"/>
              </a:lnSpc>
            </a:pPr>
            <a:r>
              <a:rPr lang="en-US" b="0" dirty="0"/>
              <a:t>6.  “Amazing love, how could it be, that Thou my God, shouldst die for me.” (Hymn 198)</a:t>
            </a:r>
          </a:p>
          <a:p>
            <a:pPr marL="274320" indent="-274320" eaLnBrk="1" hangingPunct="1">
              <a:lnSpc>
                <a:spcPct val="80000"/>
              </a:lnSpc>
            </a:pPr>
            <a:r>
              <a:rPr lang="en-US" b="0" dirty="0"/>
              <a:t>7.  His love for His creatures is steadfast; it is unfailing; it is always there.</a:t>
            </a:r>
          </a:p>
          <a:p>
            <a:pPr marL="274320" indent="-274320" eaLnBrk="1" hangingPunct="1">
              <a:lnSpc>
                <a:spcPct val="80000"/>
              </a:lnSpc>
            </a:pPr>
            <a:r>
              <a:rPr lang="en-US" b="0" dirty="0"/>
              <a:t>8.  Second, it tells us that God’s love endures forever.</a:t>
            </a:r>
          </a:p>
          <a:p>
            <a:pPr marL="274320" indent="-274320" eaLnBrk="1" hangingPunct="1">
              <a:lnSpc>
                <a:spcPct val="80000"/>
              </a:lnSpc>
            </a:pPr>
            <a:r>
              <a:rPr lang="en-US" b="0" dirty="0"/>
              <a:t>9.  God’s character does not change: He is the same yesterday, today, and forever.</a:t>
            </a:r>
          </a:p>
          <a:p>
            <a:pPr marL="274320" indent="-274320" eaLnBrk="1" hangingPunct="1">
              <a:lnSpc>
                <a:spcPct val="80000"/>
              </a:lnSpc>
            </a:pPr>
            <a:r>
              <a:rPr lang="en-US" b="1" dirty="0"/>
              <a:t>Malachi 3:6 KJV </a:t>
            </a:r>
            <a:r>
              <a:rPr lang="en-US" b="0" dirty="0"/>
              <a:t>- For I am the LORD, I change not; therefore ye sons of Jacob are not consumed.</a:t>
            </a:r>
          </a:p>
          <a:p>
            <a:pPr marL="274320" indent="-274320" eaLnBrk="1" hangingPunct="1">
              <a:lnSpc>
                <a:spcPct val="80000"/>
              </a:lnSpc>
            </a:pPr>
            <a:r>
              <a:rPr lang="en-US" b="0" dirty="0"/>
              <a:t>10. So if God’s character is fixed and the moral law of God is a transcript of His character, what does that say about the law of God?</a:t>
            </a:r>
          </a:p>
          <a:p>
            <a:pPr marL="274320" indent="-274320" eaLnBrk="1" hangingPunct="1">
              <a:lnSpc>
                <a:spcPct val="80000"/>
              </a:lnSpc>
            </a:pPr>
            <a:r>
              <a:rPr lang="en-US" b="0" dirty="0"/>
              <a:t>11. His law is as fixed as His character.</a:t>
            </a:r>
          </a:p>
          <a:p>
            <a:pPr marL="274320" indent="-274320" eaLnBrk="1" hangingPunct="1">
              <a:lnSpc>
                <a:spcPct val="80000"/>
              </a:lnSpc>
            </a:pPr>
            <a:r>
              <a:rPr lang="en-US" b="0" dirty="0"/>
              <a:t>12. God’s law has never changed and it never will.  </a:t>
            </a:r>
          </a:p>
          <a:p>
            <a:pPr marL="274320" indent="-274320" eaLnBrk="1" hangingPunct="1">
              <a:lnSpc>
                <a:spcPct val="80000"/>
              </a:lnSpc>
            </a:pPr>
            <a:endParaRPr lang="en-US" b="0" dirty="0"/>
          </a:p>
          <a:p>
            <a:pPr marL="274320" indent="-274320" eaLnBrk="1" hangingPunct="1">
              <a:lnSpc>
                <a:spcPct val="80000"/>
              </a:lnSpc>
            </a:pPr>
            <a:r>
              <a:rPr lang="en-US" b="1" dirty="0"/>
              <a:t>Q2: What does it mean to you that His love endures forever?</a:t>
            </a:r>
          </a:p>
          <a:p>
            <a:pPr marL="274320" indent="-274320" eaLnBrk="1" hangingPunct="1">
              <a:lnSpc>
                <a:spcPct val="80000"/>
              </a:lnSpc>
            </a:pPr>
            <a:r>
              <a:rPr lang="en-US" b="0" dirty="0"/>
              <a:t>1.  For those who are in Christ, His love will never end.</a:t>
            </a:r>
          </a:p>
          <a:p>
            <a:pPr marL="274320" indent="-274320" eaLnBrk="1" hangingPunct="1">
              <a:lnSpc>
                <a:spcPct val="80000"/>
              </a:lnSpc>
            </a:pPr>
            <a:r>
              <a:rPr lang="en-US" b="0" dirty="0"/>
              <a:t>2.  It will endure through the ceaseless ages of eternity.</a:t>
            </a:r>
          </a:p>
          <a:p>
            <a:pPr marL="274320" indent="-274320" eaLnBrk="1" hangingPunct="1">
              <a:lnSpc>
                <a:spcPct val="80000"/>
              </a:lnSpc>
            </a:pPr>
            <a:r>
              <a:rPr lang="en-US" b="0" dirty="0"/>
              <a:t>3.  And His people will be the recipients of that love as He dwells with us in the eternal kingdom of God.</a:t>
            </a:r>
          </a:p>
          <a:p>
            <a:pPr marL="274320" indent="-274320" eaLnBrk="1" hangingPunct="1">
              <a:lnSpc>
                <a:spcPct val="80000"/>
              </a:lnSpc>
            </a:pPr>
            <a:r>
              <a:rPr lang="en-US" b="0" dirty="0"/>
              <a:t>4.  In the great love chapter, Paul wrote:</a:t>
            </a:r>
          </a:p>
          <a:p>
            <a:pPr marL="274320" indent="-274320" eaLnBrk="1" hangingPunct="1">
              <a:lnSpc>
                <a:spcPct val="80000"/>
              </a:lnSpc>
            </a:pPr>
            <a:r>
              <a:rPr lang="en-US" b="1" dirty="0"/>
              <a:t>1 Corinthians 13:13 KJV </a:t>
            </a:r>
            <a:r>
              <a:rPr lang="en-US" b="0" dirty="0"/>
              <a:t>- 13 And now </a:t>
            </a:r>
            <a:r>
              <a:rPr lang="en-US" b="0" dirty="0" err="1"/>
              <a:t>abideth</a:t>
            </a:r>
            <a:r>
              <a:rPr lang="en-US" b="0" dirty="0"/>
              <a:t> faith, hope, love </a:t>
            </a:r>
            <a:r>
              <a:rPr lang="en-US" b="0" strike="sngStrike" dirty="0"/>
              <a:t>charity</a:t>
            </a:r>
            <a:r>
              <a:rPr lang="en-US" b="0" dirty="0"/>
              <a:t>, these three; but the greatest of these is love </a:t>
            </a:r>
            <a:r>
              <a:rPr lang="en-US" b="0" strike="sngStrike" dirty="0"/>
              <a:t>charity</a:t>
            </a:r>
            <a:r>
              <a:rPr lang="en-US" b="0" dirty="0"/>
              <a:t>.</a:t>
            </a:r>
          </a:p>
          <a:p>
            <a:pPr marL="274320" indent="-274320" eaLnBrk="1" hangingPunct="1">
              <a:lnSpc>
                <a:spcPct val="80000"/>
              </a:lnSpc>
            </a:pPr>
            <a:r>
              <a:rPr lang="en-US" b="0" dirty="0"/>
              <a:t>5.  Someday our faith will be sight, our hope will be a reality, but love never fails.</a:t>
            </a:r>
          </a:p>
          <a:p>
            <a:pPr marL="274320" indent="-274320" eaLnBrk="1" hangingPunct="1">
              <a:lnSpc>
                <a:spcPct val="80000"/>
              </a:lnSpc>
            </a:pPr>
            <a:r>
              <a:rPr lang="en-US" b="0" dirty="0"/>
              <a:t>6.  It will continue for all eternity as this psalm declares time and again.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All these are reasons why the psalmist calls us to give thanks to the LORD.</a:t>
            </a:r>
          </a:p>
          <a:p>
            <a:pPr marL="274320" indent="-274320"/>
            <a:endParaRPr lang="en-US" dirty="0"/>
          </a:p>
          <a:p>
            <a:pPr marL="274320" indent="-274320"/>
            <a:r>
              <a:rPr lang="en-US" b="1" dirty="0"/>
              <a:t>Q1: How many of these reasons are relevant for you today as reasons to give thanks to God?</a:t>
            </a:r>
          </a:p>
          <a:p>
            <a:pPr marL="274320" indent="-274320"/>
            <a:r>
              <a:rPr lang="en-US" dirty="0"/>
              <a:t>1.  Certainly God’s great creative genius as seen in the creation of the universe, of this world, and all living things is reason to give thanks.</a:t>
            </a:r>
          </a:p>
          <a:p>
            <a:pPr marL="274320" indent="-274320"/>
            <a:r>
              <a:rPr lang="en-US" dirty="0"/>
              <a:t>2.  Probably the deliverance of the Israelites from Egypt is not as directly relevant to us as to the Hebrew people, but these are our spiritual ancestors.</a:t>
            </a:r>
          </a:p>
          <a:p>
            <a:pPr marL="274320" indent="-274320"/>
            <a:r>
              <a:rPr lang="en-US" dirty="0"/>
              <a:t>3.  It is through these people that our Messiah has come to die for our sins, so we can also appreciate the fact that, in Christ, we are Abrahams spiritual seed.</a:t>
            </a:r>
          </a:p>
          <a:p>
            <a:pPr marL="274320" indent="-274320"/>
            <a:r>
              <a:rPr lang="en-US" dirty="0"/>
              <a:t>4.  We can also remember that God’s deliverance of the Israelites from Egypt is a type of Christ’s deliverance of us from sin.</a:t>
            </a:r>
          </a:p>
          <a:p>
            <a:pPr marL="274320" indent="-274320"/>
            <a:r>
              <a:rPr lang="en-US" dirty="0"/>
              <a:t>5.  We too have a promised land to which our Savior is leading us.</a:t>
            </a:r>
          </a:p>
          <a:p>
            <a:pPr marL="274320" indent="-274320"/>
            <a:r>
              <a:rPr lang="en-US" dirty="0"/>
              <a:t>6.  God remembers us in our difficulties, rescues us from our foes, particularly the devil our greatest foe, and provides the necessities of life.</a:t>
            </a:r>
          </a:p>
          <a:p>
            <a:pPr marL="274320" indent="-274320"/>
            <a:r>
              <a:rPr lang="en-US" dirty="0"/>
              <a:t>7.  We can see relevance in all of these evidences of God’s steadfast love for His people.</a:t>
            </a:r>
          </a:p>
          <a:p>
            <a:pPr marL="274320" indent="-274320"/>
            <a:r>
              <a:rPr lang="en-US" dirty="0"/>
              <a:t>8.  So let’s join the psalmist and “Give thanks to the God of heaven, for His steadfast love endures forever.”</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727261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a:t>
            </a:r>
            <a:r>
              <a:rPr lang="en-US" b="1" dirty="0">
                <a:effectLst>
                  <a:outerShdw blurRad="38100" dist="38100" dir="2700000" algn="tl">
                    <a:srgbClr val="000000">
                      <a:alpha val="43137"/>
                    </a:srgbClr>
                  </a:outerShdw>
                </a:effectLst>
              </a:rPr>
              <a:t>Who wrote Psalm 51, and why did he write it?</a:t>
            </a:r>
          </a:p>
          <a:p>
            <a:pPr marL="274320" indent="-274320"/>
            <a:r>
              <a:rPr lang="en-US" b="0" dirty="0"/>
              <a:t>1.  Many of the psalms have an introductory note identifying the author and the occasion for which the psalm was written.</a:t>
            </a:r>
          </a:p>
          <a:p>
            <a:pPr marL="274320" indent="-274320"/>
            <a:r>
              <a:rPr lang="en-US" b="0" dirty="0"/>
              <a:t>2.  Psalm 51 has this note before verse 1: “To the Chief musician. A Psalm of David when Nathan the prophet went to him after he had gone in to Bathsheba.”</a:t>
            </a:r>
          </a:p>
          <a:p>
            <a:pPr marL="274320" indent="-274320"/>
            <a:r>
              <a:rPr lang="en-US" b="0" dirty="0"/>
              <a:t>3.  This is David’s Psalm of repentance for his sins on this particular occasion.</a:t>
            </a:r>
          </a:p>
          <a:p>
            <a:pPr marL="274320" indent="-274320"/>
            <a:endParaRPr lang="en-US" dirty="0">
              <a:effectLst>
                <a:outerShdw blurRad="38100" dist="38100" dir="2700000" algn="tl">
                  <a:srgbClr val="000000">
                    <a:alpha val="43137"/>
                  </a:srgbClr>
                </a:outerShdw>
              </a:effectLst>
            </a:endParaRPr>
          </a:p>
          <a:p>
            <a:pPr marL="274320" indent="-274320"/>
            <a:r>
              <a:rPr lang="en-US" b="1" dirty="0">
                <a:effectLst>
                  <a:outerShdw blurRad="38100" dist="38100" dir="2700000" algn="tl">
                    <a:srgbClr val="000000">
                      <a:alpha val="43137"/>
                    </a:srgbClr>
                  </a:outerShdw>
                </a:effectLst>
              </a:rPr>
              <a:t>Q2: While this is perhaps the most famous psalm of repentance, what other psalms are prayers of repentance?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There is a whole group of psalms referred to as the penitential psalms where the theme is repentance or sorrow for sin.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The </a:t>
            </a:r>
            <a:r>
              <a:rPr lang="en-US" altLang="en-US" sz="1200" b="0" dirty="0"/>
              <a:t>Penitential Psalms include: Psalm </a:t>
            </a:r>
            <a:r>
              <a:rPr lang="en-US" altLang="en-US" sz="1200" dirty="0"/>
              <a:t>6, 25, 32, 38, 39, 40, 51, 102, 130, a total of 9 psalms.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sz="1200" dirty="0"/>
              <a:t>3.  The author of the first seven of these psalms was David.</a:t>
            </a:r>
          </a:p>
          <a:p>
            <a:pPr marL="274320" indent="-274320"/>
            <a:r>
              <a:rPr lang="en-US" dirty="0">
                <a:effectLst>
                  <a:outerShdw blurRad="38100" dist="38100" dir="2700000" algn="tl">
                    <a:srgbClr val="000000">
                      <a:alpha val="43137"/>
                    </a:srgbClr>
                  </a:outerShdw>
                </a:effectLst>
              </a:rPr>
              <a:t>4.  So David had many sins to confess.</a:t>
            </a:r>
          </a:p>
          <a:p>
            <a:pPr marL="274320" indent="-274320"/>
            <a:r>
              <a:rPr lang="en-US" dirty="0">
                <a:effectLst>
                  <a:outerShdw blurRad="38100" dist="38100" dir="2700000" algn="tl">
                    <a:srgbClr val="000000">
                      <a:alpha val="43137"/>
                    </a:srgbClr>
                  </a:outerShdw>
                </a:effectLst>
              </a:rPr>
              <a:t>5.  And if God can forgive David of his sins, what about us?</a:t>
            </a:r>
          </a:p>
          <a:p>
            <a:pPr marL="274320" indent="-274320"/>
            <a:r>
              <a:rPr lang="en-US" dirty="0">
                <a:effectLst>
                  <a:outerShdw blurRad="38100" dist="38100" dir="2700000" algn="tl">
                    <a:srgbClr val="000000">
                      <a:alpha val="43137"/>
                    </a:srgbClr>
                  </a:outerShdw>
                </a:effectLst>
              </a:rPr>
              <a:t>6.  We can be confident that God will hear our confession and repentance too.</a:t>
            </a:r>
          </a:p>
          <a:p>
            <a:pPr marL="274320" indent="-274320"/>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Q3.  On what character traits of God does David rely as he approaches God for forgiveness?</a:t>
            </a:r>
          </a:p>
          <a:p>
            <a:pPr marL="274320" indent="-274320">
              <a:buNone/>
            </a:pPr>
            <a:r>
              <a:rPr lang="en-US" dirty="0">
                <a:effectLst>
                  <a:outerShdw blurRad="38100" dist="38100" dir="2700000" algn="tl">
                    <a:srgbClr val="000000">
                      <a:alpha val="43137"/>
                    </a:srgbClr>
                  </a:outerShdw>
                </a:effectLst>
              </a:rPr>
              <a:t>1.  He knows he can call on God for mercy because of two things: God’s steadfast love (again the Hebrew “hesed”) and God’s abundant mercy or compassion.</a:t>
            </a:r>
          </a:p>
          <a:p>
            <a:pPr marL="274320" indent="-274320">
              <a:buNone/>
            </a:pPr>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Q4: What words does David use to describe his sin in verses 1 and 2?</a:t>
            </a:r>
          </a:p>
          <a:p>
            <a:pPr marL="274320" indent="-274320">
              <a:buNone/>
            </a:pPr>
            <a:r>
              <a:rPr lang="en-US" dirty="0">
                <a:effectLst>
                  <a:outerShdw blurRad="38100" dist="38100" dir="2700000" algn="tl">
                    <a:srgbClr val="000000">
                      <a:alpha val="43137"/>
                    </a:srgbClr>
                  </a:outerShdw>
                </a:effectLst>
              </a:rPr>
              <a:t>1.  v.2 Blot out my transgressions.</a:t>
            </a:r>
          </a:p>
          <a:p>
            <a:pPr marL="274320" indent="-274320">
              <a:buNone/>
            </a:pPr>
            <a:r>
              <a:rPr lang="en-US" dirty="0">
                <a:effectLst>
                  <a:outerShdw blurRad="38100" dist="38100" dir="2700000" algn="tl">
                    <a:srgbClr val="000000">
                      <a:alpha val="43137"/>
                    </a:srgbClr>
                  </a:outerShdw>
                </a:effectLst>
              </a:rPr>
              <a:t>2.  v.3 wash me from my iniquity.</a:t>
            </a:r>
          </a:p>
          <a:p>
            <a:pPr marL="274320" indent="-274320">
              <a:buNone/>
            </a:pPr>
            <a:r>
              <a:rPr lang="en-US" dirty="0">
                <a:effectLst>
                  <a:outerShdw blurRad="38100" dist="38100" dir="2700000" algn="tl">
                    <a:srgbClr val="000000">
                      <a:alpha val="43137"/>
                    </a:srgbClr>
                  </a:outerShdw>
                </a:effectLst>
              </a:rPr>
              <a:t>3.  v.4 cleanse me from my sin.</a:t>
            </a:r>
          </a:p>
          <a:p>
            <a:pPr marL="274320" indent="-274320">
              <a:buNone/>
            </a:pPr>
            <a:r>
              <a:rPr lang="en-US" dirty="0">
                <a:effectLst>
                  <a:outerShdw blurRad="38100" dist="38100" dir="2700000" algn="tl">
                    <a:srgbClr val="000000">
                      <a:alpha val="43137"/>
                    </a:srgbClr>
                  </a:outerShdw>
                </a:effectLst>
              </a:rPr>
              <a:t>4.  These are the three commonly used OT words to refer to the totality of sin.</a:t>
            </a:r>
          </a:p>
          <a:p>
            <a:pPr marL="274320" indent="-274320">
              <a:buNone/>
            </a:pPr>
            <a:r>
              <a:rPr lang="en-US" dirty="0">
                <a:effectLst>
                  <a:outerShdw blurRad="38100" dist="38100" dir="2700000" algn="tl">
                    <a:srgbClr val="000000">
                      <a:alpha val="43137"/>
                    </a:srgbClr>
                  </a:outerShdw>
                </a:effectLst>
              </a:rPr>
              <a:t>5.  These same words were used by the Lord in describing His forgiveness to Moses:</a:t>
            </a:r>
          </a:p>
          <a:p>
            <a:pPr marL="274320" indent="-274320">
              <a:buNone/>
            </a:pPr>
            <a:r>
              <a:rPr lang="en-US" b="1" dirty="0">
                <a:effectLst>
                  <a:outerShdw blurRad="38100" dist="38100" dir="2700000" algn="tl">
                    <a:srgbClr val="000000">
                      <a:alpha val="43137"/>
                    </a:srgbClr>
                  </a:outerShdw>
                </a:effectLst>
              </a:rPr>
              <a:t>Exodus 34:6-7 ESV </a:t>
            </a:r>
            <a:r>
              <a:rPr lang="en-US" dirty="0">
                <a:effectLst>
                  <a:outerShdw blurRad="38100" dist="38100" dir="2700000" algn="tl">
                    <a:srgbClr val="000000">
                      <a:alpha val="43137"/>
                    </a:srgbClr>
                  </a:outerShdw>
                </a:effectLst>
              </a:rPr>
              <a:t>- 6 The LORD passed before him and proclaimed, "The LORD, the LORD, a God merciful and gracious, slow to anger, and abounding in steadfast love and faithfulness, 7 keeping steadfast love for thousands, forgiving </a:t>
            </a:r>
            <a:r>
              <a:rPr lang="en-US" u="sng" dirty="0">
                <a:effectLst>
                  <a:outerShdw blurRad="38100" dist="38100" dir="2700000" algn="tl">
                    <a:srgbClr val="000000">
                      <a:alpha val="43137"/>
                    </a:srgbClr>
                  </a:outerShdw>
                </a:effectLst>
              </a:rPr>
              <a:t>iniquity and transgression and sin</a:t>
            </a:r>
            <a:r>
              <a:rPr lang="en-US" dirty="0">
                <a:effectLst>
                  <a:outerShdw blurRad="38100" dist="38100" dir="2700000" algn="tl">
                    <a:srgbClr val="000000">
                      <a:alpha val="43137"/>
                    </a:srgbClr>
                  </a:outerShdw>
                </a:effectLst>
              </a:rPr>
              <a:t>, but who will by no means clear the guilty, </a:t>
            </a:r>
          </a:p>
          <a:p>
            <a:pPr marL="274320" indent="-274320">
              <a:buNone/>
            </a:pPr>
            <a:r>
              <a:rPr lang="en-US" dirty="0">
                <a:effectLst>
                  <a:outerShdw blurRad="38100" dist="38100" dir="2700000" algn="tl">
                    <a:srgbClr val="000000">
                      <a:alpha val="43137"/>
                    </a:srgbClr>
                  </a:outerShdw>
                </a:effectLst>
              </a:rPr>
              <a:t>6.  Transgression is rebellion against God: deliberately choosing disobedience.</a:t>
            </a:r>
          </a:p>
          <a:p>
            <a:pPr marL="274320" indent="-274320">
              <a:buNone/>
            </a:pPr>
            <a:r>
              <a:rPr lang="en-US" dirty="0">
                <a:effectLst>
                  <a:outerShdw blurRad="38100" dist="38100" dir="2700000" algn="tl">
                    <a:srgbClr val="000000">
                      <a:alpha val="43137"/>
                    </a:srgbClr>
                  </a:outerShdw>
                </a:effectLst>
              </a:rPr>
              <a:t>7.  Iniquity is the inner twistedness, our fallenness, our propensity to disobey.</a:t>
            </a:r>
          </a:p>
          <a:p>
            <a:pPr marL="274320" indent="-274320">
              <a:buNone/>
            </a:pPr>
            <a:r>
              <a:rPr lang="en-US" dirty="0">
                <a:effectLst>
                  <a:outerShdw blurRad="38100" dist="38100" dir="2700000" algn="tl">
                    <a:srgbClr val="000000">
                      <a:alpha val="43137"/>
                    </a:srgbClr>
                  </a:outerShdw>
                </a:effectLst>
              </a:rPr>
              <a:t>8.  Sin is missing the mark and failing to live up to God’s law and His will.</a:t>
            </a:r>
          </a:p>
          <a:p>
            <a:pPr marL="274320" indent="-274320">
              <a:buNone/>
            </a:pPr>
            <a:r>
              <a:rPr lang="en-US" dirty="0">
                <a:effectLst>
                  <a:outerShdw blurRad="38100" dist="38100" dir="2700000" algn="tl">
                    <a:srgbClr val="000000">
                      <a:alpha val="43137"/>
                    </a:srgbClr>
                  </a:outerShdw>
                </a:effectLst>
              </a:rPr>
              <a:t>9.  So David is here praying for a complete cleansing.</a:t>
            </a:r>
          </a:p>
          <a:p>
            <a:pPr marL="274320" indent="-274320">
              <a:buNone/>
            </a:pPr>
            <a:endParaRPr lang="en-US" dirty="0">
              <a:effectLst>
                <a:outerShdw blurRad="38100" dist="38100" dir="2700000" algn="tl">
                  <a:srgbClr val="000000">
                    <a:alpha val="43137"/>
                  </a:srgbClr>
                </a:outerShdw>
              </a:effectLst>
            </a:endParaRPr>
          </a:p>
          <a:p>
            <a:pPr marL="274320" indent="-274320">
              <a:buNone/>
            </a:pPr>
            <a:r>
              <a:rPr lang="en-US" b="1" dirty="0">
                <a:effectLst>
                  <a:outerShdw blurRad="38100" dist="38100" dir="2700000" algn="tl">
                    <a:srgbClr val="000000">
                      <a:alpha val="43137"/>
                    </a:srgbClr>
                  </a:outerShdw>
                </a:effectLst>
              </a:rPr>
              <a:t>Q5: Why does David ask to be purged with hyssop?</a:t>
            </a:r>
          </a:p>
          <a:p>
            <a:pPr marL="274320" indent="-274320"/>
            <a:r>
              <a:rPr lang="en-US" dirty="0"/>
              <a:t>1.  It could be a reference to the sacrificial blood.</a:t>
            </a:r>
          </a:p>
          <a:p>
            <a:pPr marL="274320" indent="-274320"/>
            <a:r>
              <a:rPr lang="en-US" dirty="0"/>
              <a:t>2.  At the Passover, the angel instructed the Israelites to use hyssop to apply the blood of the Passover lamb to the doorposts of their homes.</a:t>
            </a:r>
          </a:p>
          <a:p>
            <a:pPr marL="274320" indent="-274320"/>
            <a:r>
              <a:rPr lang="en-US" dirty="0"/>
              <a:t>3.  That Passover lamb would point to Jesus the Lamb of God who takes away the sins of the world.</a:t>
            </a:r>
          </a:p>
          <a:p>
            <a:pPr marL="274320" indent="-274320">
              <a:buNone/>
            </a:pPr>
            <a:r>
              <a:rPr lang="en-US" dirty="0">
                <a:effectLst>
                  <a:outerShdw blurRad="38100" dist="38100" dir="2700000" algn="tl">
                    <a:srgbClr val="000000">
                      <a:alpha val="43137"/>
                    </a:srgbClr>
                  </a:outerShdw>
                </a:effectLst>
              </a:rPr>
              <a:t>4.  So here it appears that David understood the principle of Substitutionary Atonement.</a:t>
            </a:r>
          </a:p>
          <a:p>
            <a:pPr marL="274320" indent="-274320">
              <a:buNone/>
            </a:pPr>
            <a:r>
              <a:rPr lang="en-US" dirty="0">
                <a:effectLst>
                  <a:outerShdw blurRad="38100" dist="38100" dir="2700000" algn="tl">
                    <a:srgbClr val="000000">
                      <a:alpha val="43137"/>
                    </a:srgbClr>
                  </a:outerShdw>
                </a:effectLst>
              </a:rPr>
              <a:t>5.  The blood of the Substitute purged the sins of the guilty sinner.</a:t>
            </a:r>
          </a:p>
          <a:p>
            <a:pPr marL="274320" indent="-274320">
              <a:buNone/>
            </a:pP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What does David recognize about the blood of bulls and goats?</a:t>
            </a:r>
          </a:p>
          <a:p>
            <a:pPr marL="274320" indent="-274320"/>
            <a:r>
              <a:rPr lang="en-US" b="0" dirty="0"/>
              <a:t>1.  David was rich enough to offer hundreds of sacrifices at the temple.</a:t>
            </a:r>
          </a:p>
          <a:p>
            <a:pPr marL="274320" indent="-274320"/>
            <a:r>
              <a:rPr lang="en-US" b="0" dirty="0"/>
              <a:t>2.  But he recognized that the blood of bulls and goats do not take away sin.</a:t>
            </a:r>
          </a:p>
          <a:p>
            <a:pPr marL="274320" indent="-274320"/>
            <a:r>
              <a:rPr lang="en-US" b="0" dirty="0"/>
              <a:t>3.  The sacrifices that God is looking for when we sin are a broken spirit and a contrite heart.</a:t>
            </a:r>
          </a:p>
          <a:p>
            <a:pPr marL="274320" indent="-274320"/>
            <a:r>
              <a:rPr lang="en-US" b="0" dirty="0"/>
              <a:t>4.  He is looking for us to acknowledge our sin, take responsibility for it, confess it, and ask for forgiveness.</a:t>
            </a:r>
          </a:p>
          <a:p>
            <a:pPr marL="274320" indent="-274320"/>
            <a:r>
              <a:rPr lang="en-US" b="0" dirty="0"/>
              <a:t>(In fact, there is indication that the sanctuary service was only for unintentional sins, not premeditated sins of rebellion and intentional disobedience.)</a:t>
            </a:r>
          </a:p>
          <a:p>
            <a:pPr marL="274320" indent="-274320"/>
            <a:r>
              <a:rPr lang="en-US" b="0" dirty="0"/>
              <a:t>5.  The sanctuary was a teaching tool teaching the truth that God will deal with sin through the principle of “substitutionary atonement.”</a:t>
            </a:r>
          </a:p>
          <a:p>
            <a:pPr marL="274320" indent="-274320"/>
            <a:r>
              <a:rPr lang="en-US" b="0" dirty="0"/>
              <a:t>6.  The sacrifices pointed forward to the Lamb of God who really would atone for sin.</a:t>
            </a:r>
          </a:p>
          <a:p>
            <a:pPr marL="274320" indent="-274320"/>
            <a:r>
              <a:rPr lang="en-US" b="0" dirty="0"/>
              <a:t>7.  But true forgiveness comes from repentance, confession, and faith in the love and grace and goodness of God to forgive.</a:t>
            </a:r>
          </a:p>
          <a:p>
            <a:pPr marL="274320" indent="-274320"/>
            <a:endParaRPr lang="en-US" b="0" dirty="0"/>
          </a:p>
          <a:p>
            <a:pPr marL="274320" indent="-274320"/>
            <a:endParaRPr lang="en-US" altLang="en-US"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is the psalmist when he cries out to the Lord?</a:t>
            </a:r>
          </a:p>
          <a:p>
            <a:pPr marL="274320" indent="-274320"/>
            <a:r>
              <a:rPr lang="en-US" dirty="0"/>
              <a:t>1.  He is in the depths, and it is from there that he cries out to the LORD, Yahweh.</a:t>
            </a:r>
          </a:p>
          <a:p>
            <a:pPr marL="274320" indent="-274320"/>
            <a:r>
              <a:rPr lang="en-US" dirty="0"/>
              <a:t>2.  It doesn’t say what his circumstances are, but the depths are not a good place.</a:t>
            </a:r>
          </a:p>
          <a:p>
            <a:pPr marL="274320" indent="-274320"/>
            <a:r>
              <a:rPr lang="en-US" dirty="0"/>
              <a:t>3.  Perhaps the depths of despair, of depression, of disillusionment, of discouragement.  </a:t>
            </a:r>
          </a:p>
          <a:p>
            <a:pPr marL="274320" indent="-274320"/>
            <a:r>
              <a:rPr lang="en-US" dirty="0"/>
              <a:t>4.  Perhaps he feels he is sinking deep in sin alone and lost.</a:t>
            </a:r>
          </a:p>
          <a:p>
            <a:pPr marL="274320" indent="-274320"/>
            <a:r>
              <a:rPr lang="en-US" dirty="0"/>
              <a:t>5.  Psalm 69 opens with similar feelings:</a:t>
            </a:r>
          </a:p>
          <a:p>
            <a:pPr marL="274320" indent="-274320"/>
            <a:r>
              <a:rPr lang="en-US" dirty="0"/>
              <a:t>Psalm 69:1-2 NIV - 1 Save me, O God, for the waters have come up to my neck. 2 I sink in the miry depths, where there is no foothold. I have come into the deep waters; the floods engulf me.  </a:t>
            </a:r>
          </a:p>
          <a:p>
            <a:pPr marL="274320" indent="-274320"/>
            <a:endParaRPr lang="en-US" dirty="0"/>
          </a:p>
          <a:p>
            <a:pPr marL="274320" indent="-274320"/>
            <a:r>
              <a:rPr lang="en-US" b="1" dirty="0"/>
              <a:t>Q2: How does verse 3 give us a better idea of the depths from which he cries out?</a:t>
            </a:r>
          </a:p>
          <a:p>
            <a:pPr marL="274320" indent="-274320"/>
            <a:r>
              <a:rPr lang="en-US" dirty="0"/>
              <a:t>“Lord, if you keep a record of sins, who could stand?”</a:t>
            </a:r>
          </a:p>
          <a:p>
            <a:pPr marL="274320" indent="-274320"/>
            <a:r>
              <a:rPr lang="en-US" dirty="0"/>
              <a:t>Lord, if you hold my sins against me, I’m a goner!  </a:t>
            </a:r>
          </a:p>
          <a:p>
            <a:pPr marL="274320" indent="-274320"/>
            <a:r>
              <a:rPr lang="en-US" dirty="0"/>
              <a:t>And by the way, so is everyone else.</a:t>
            </a:r>
          </a:p>
          <a:p>
            <a:pPr marL="274320" indent="-274320"/>
            <a:r>
              <a:rPr lang="en-US" dirty="0"/>
              <a:t>There is none righteous, no not one.</a:t>
            </a:r>
          </a:p>
          <a:p>
            <a:pPr marL="274320" indent="-274320"/>
            <a:r>
              <a:rPr lang="en-US" dirty="0"/>
              <a:t>For all have sinned and come short of the glory of God.</a:t>
            </a:r>
          </a:p>
          <a:p>
            <a:pPr marL="274320" indent="-274320"/>
            <a:r>
              <a:rPr lang="en-US" dirty="0"/>
              <a:t>We all stand before You guilty.</a:t>
            </a:r>
          </a:p>
          <a:p>
            <a:pPr marL="274320" indent="-274320"/>
            <a:r>
              <a:rPr lang="en-US" dirty="0"/>
              <a:t>We are all sinking in the quagmire of sin and guilt; none of us can stand.</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little word here changes his whole perspective?</a:t>
            </a:r>
          </a:p>
          <a:p>
            <a:pPr marL="274320" lvl="0" indent="-274320"/>
            <a:r>
              <a:rPr lang="en-US" dirty="0"/>
              <a:t>1.  This little word “but” changes everything.</a:t>
            </a:r>
          </a:p>
          <a:p>
            <a:pPr marL="274320" lvl="0" indent="-274320"/>
            <a:r>
              <a:rPr lang="en-US" dirty="0"/>
              <a:t>2.  And we often find it in Hebrew poetry when we have antithetical parallelisms.</a:t>
            </a:r>
          </a:p>
          <a:p>
            <a:pPr marL="274320" lvl="0" indent="-274320"/>
            <a:r>
              <a:rPr lang="en-US" dirty="0"/>
              <a:t>3.  The second phrase then gives the flip side of the first.</a:t>
            </a:r>
          </a:p>
          <a:p>
            <a:pPr marL="274320" lvl="0" indent="-274320"/>
            <a:r>
              <a:rPr lang="en-US" dirty="0"/>
              <a:t>4.  So if we look at verses 3 and 4 together as parallel phrases:</a:t>
            </a:r>
          </a:p>
          <a:p>
            <a:pPr marL="274320" lvl="0" indent="-274320"/>
            <a:r>
              <a:rPr lang="en-US" dirty="0"/>
              <a:t>5.  If you, LORD, kept a record of sins, Lord, who could stand? (That’s the bad news)</a:t>
            </a:r>
          </a:p>
          <a:p>
            <a:pPr marL="274320" lvl="0" indent="-274320"/>
            <a:r>
              <a:rPr lang="en-US" dirty="0"/>
              <a:t>6.  But with you there is forgiveness, so that we can, with reverence, serve you. (That’s the good news.)</a:t>
            </a:r>
          </a:p>
          <a:p>
            <a:pPr marL="274320" lvl="0" indent="-274320"/>
            <a:r>
              <a:rPr lang="en-US" dirty="0"/>
              <a:t>7.  So verse 4 is the flip side of verse 3.</a:t>
            </a:r>
          </a:p>
          <a:p>
            <a:pPr marL="274320" lvl="0" indent="-274320"/>
            <a:r>
              <a:rPr lang="en-US" dirty="0"/>
              <a:t>8.  So here is the antidote for the cry from the depths in verse 1.</a:t>
            </a:r>
          </a:p>
          <a:p>
            <a:pPr marL="274320" lvl="0" indent="-274320"/>
            <a:r>
              <a:rPr lang="en-US" dirty="0"/>
              <a:t>9.  Take a moment and let this good news sink in.</a:t>
            </a:r>
          </a:p>
          <a:p>
            <a:pPr marL="274320" lvl="0" indent="-274320"/>
            <a:r>
              <a:rPr lang="en-US" dirty="0"/>
              <a:t>10. “But with You there is forgiveness.”</a:t>
            </a:r>
          </a:p>
          <a:p>
            <a:pPr marL="274320" lvl="0" indent="-274320"/>
            <a:r>
              <a:rPr lang="en-US" dirty="0"/>
              <a:t>11. Is that good news?  That’s the gospel!!!</a:t>
            </a:r>
          </a:p>
          <a:p>
            <a:pPr marL="274320" lvl="0" indent="-274320"/>
            <a:r>
              <a:rPr lang="en-US" dirty="0"/>
              <a:t>12. James Montgomery </a:t>
            </a:r>
            <a:r>
              <a:rPr lang="en-US" dirty="0" err="1"/>
              <a:t>Boice</a:t>
            </a:r>
            <a:r>
              <a:rPr lang="en-US" dirty="0"/>
              <a:t> has written this in his commentary on this psalm:</a:t>
            </a:r>
          </a:p>
          <a:p>
            <a:pPr marL="274320" lvl="0" indent="-274320"/>
            <a:r>
              <a:rPr lang="en-US" dirty="0"/>
              <a:t>“Other people may not forgive you.  Your husband or wife may not forgive you if you have wronged him or her.  Your children may not forgive you.  Your coworkers many not forgive you.  You may not even be able to forgive yourself.  There is One who will and that one is God.  Write that down where you can see and reflect on it often.  Our God is a forgiving God.  He will not remember our transgressions against us.  He will remove them as far as the east is from the west -- if we ask Him for mercy. …  God’s forgiveness is inclusive.  Verse 4 does not say there is forgiveness for this sin or that. While leaving out some other sin, perhaps the one you have committed.  It sets no limits at all.  It says “There is forgiveness.”  Forgiveness for any sin by anybody.”</a:t>
            </a:r>
          </a:p>
          <a:p>
            <a:pPr marL="274320" lvl="0" indent="-274320"/>
            <a:r>
              <a:rPr lang="en-US" b="1" dirty="0"/>
              <a:t>1 John 1:7 ESV </a:t>
            </a:r>
            <a:r>
              <a:rPr lang="en-US" dirty="0"/>
              <a:t>- …and the blood of Jesus his Son cleanses us from </a:t>
            </a:r>
            <a:r>
              <a:rPr lang="en-US" u="sng" dirty="0"/>
              <a:t>all</a:t>
            </a:r>
            <a:r>
              <a:rPr lang="en-US" dirty="0"/>
              <a:t> sin.</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does it mean to wait for the Lord?</a:t>
            </a:r>
          </a:p>
          <a:p>
            <a:pPr marL="274320" indent="-274320"/>
            <a:r>
              <a:rPr lang="en-US" altLang="en-US" dirty="0"/>
              <a:t>1.  It means to look forward to His presence.</a:t>
            </a:r>
          </a:p>
          <a:p>
            <a:pPr marL="274320" indent="-274320"/>
            <a:r>
              <a:rPr lang="en-US" altLang="en-US" dirty="0"/>
              <a:t>2.  He uses the analogy of a watchman waiting for the morning.</a:t>
            </a:r>
          </a:p>
          <a:p>
            <a:pPr marL="274320" indent="-274320"/>
            <a:r>
              <a:rPr lang="en-US" altLang="en-US" dirty="0"/>
              <a:t>3.  When the morning comes, the night is over, the new day has begun.</a:t>
            </a:r>
          </a:p>
          <a:p>
            <a:pPr marL="274320" indent="-274320"/>
            <a:r>
              <a:rPr lang="en-US" altLang="en-US" dirty="0"/>
              <a:t>4.  There is joy and peace and laughter and love.</a:t>
            </a:r>
          </a:p>
          <a:p>
            <a:pPr marL="274320" indent="-274320"/>
            <a:r>
              <a:rPr lang="en-US" altLang="en-US" dirty="0"/>
              <a:t>5.  Now that our sins are forgiven, we can walk in the light with our Lord and Savior who has redeemed us from darkness and death.</a:t>
            </a:r>
          </a:p>
          <a:p>
            <a:pPr marL="274320" indent="-274320"/>
            <a:r>
              <a:rPr lang="en-US" altLang="en-US" dirty="0"/>
              <a:t>6.  There is a close connection in these verses between waiting and hope.</a:t>
            </a:r>
          </a:p>
          <a:p>
            <a:pPr marL="274320" indent="-274320"/>
            <a:r>
              <a:rPr lang="en-US" altLang="en-US" dirty="0"/>
              <a:t>7.  Hope is a confident expectation that God will fulfill His promises.</a:t>
            </a:r>
          </a:p>
          <a:p>
            <a:pPr marL="274320" indent="-274320"/>
            <a:r>
              <a:rPr lang="en-US" altLang="en-US" dirty="0"/>
              <a:t>8.  We look for the blessed hope: the promise of Jesus to return for us.</a:t>
            </a:r>
          </a:p>
          <a:p>
            <a:pPr marL="274320" indent="-274320"/>
            <a:r>
              <a:rPr lang="en-US" altLang="en-US" dirty="0"/>
              <a:t>9.  The psalmist waits and puts his hope in the word of God and His promises.</a:t>
            </a:r>
          </a:p>
          <a:p>
            <a:pPr marL="274320" indent="-274320"/>
            <a:r>
              <a:rPr lang="en-US" altLang="en-US" dirty="0"/>
              <a:t>10. He is waiting anxiously looking forward to walking in the light with His Savior and Lord.</a:t>
            </a:r>
          </a:p>
          <a:p>
            <a:pPr marL="274320" indent="-274320"/>
            <a:endParaRPr lang="en-US" altLang="en-US" dirty="0"/>
          </a:p>
          <a:p>
            <a:pPr marL="274320" indent="-274320"/>
            <a:r>
              <a:rPr lang="en-US" altLang="en-US" b="1" dirty="0"/>
              <a:t>Q2: As opposed to the depths where he started, where does the psalmist end up?</a:t>
            </a:r>
          </a:p>
          <a:p>
            <a:pPr marL="274320" indent="-274320"/>
            <a:r>
              <a:rPr lang="en-US" altLang="en-US" dirty="0"/>
              <a:t>1.  He ends up confident in the Lord’s unfailing love and full redemption. </a:t>
            </a:r>
          </a:p>
          <a:p>
            <a:pPr marL="274320" indent="-274320"/>
            <a:r>
              <a:rPr lang="en-US" altLang="en-US" dirty="0"/>
              <a:t>2.  So confident, in fact, that he is calling for his countrymen to put their hope in the LORD as well.</a:t>
            </a:r>
          </a:p>
          <a:p>
            <a:pPr marL="274320" indent="-274320"/>
            <a:r>
              <a:rPr lang="en-US" altLang="en-US" dirty="0"/>
              <a:t>3.  Because He alone can redeem Israel from all their sins.</a:t>
            </a:r>
          </a:p>
          <a:p>
            <a:pPr marL="274320" indent="-274320"/>
            <a:r>
              <a:rPr lang="en-US" altLang="en-US" dirty="0"/>
              <a:t>4.  The psalmist starts in the darkness, but he ends in the light.</a:t>
            </a:r>
          </a:p>
          <a:p>
            <a:pPr marL="274320" indent="-274320"/>
            <a:r>
              <a:rPr lang="en-US" altLang="en-US" dirty="0"/>
              <a:t>5.  He starts in despair but he ends in hope.</a:t>
            </a:r>
          </a:p>
          <a:p>
            <a:pPr marL="274320" indent="-274320"/>
            <a:r>
              <a:rPr lang="en-US" altLang="en-US" dirty="0"/>
              <a:t>6.  He starts unable to stand, but in the Lord, he find forgiveness.</a:t>
            </a:r>
          </a:p>
          <a:p>
            <a:pPr marL="274320" indent="-274320"/>
            <a:r>
              <a:rPr lang="en-US" altLang="en-US" dirty="0"/>
              <a:t>7.  That can be our experience as well.</a:t>
            </a:r>
          </a:p>
          <a:p>
            <a:pPr marL="274320" indent="-274320"/>
            <a:r>
              <a:rPr lang="en-US" altLang="en-US" dirty="0"/>
              <a:t>8.  This is the gospel:  Christ died for our sins, and He alone can provide full redemption.</a:t>
            </a:r>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characteristics of God do we see described in verses 4-6?</a:t>
            </a:r>
          </a:p>
          <a:p>
            <a:pPr marL="274320" indent="-274320"/>
            <a:r>
              <a:rPr lang="en-US" b="0" dirty="0"/>
              <a:t>1.  These verses speak of the transcendence of God.</a:t>
            </a:r>
          </a:p>
          <a:p>
            <a:pPr marL="274320" indent="-274320"/>
            <a:r>
              <a:rPr lang="en-US" b="0" dirty="0"/>
              <a:t>2.  God is above and beyond the heavens; He transcends the limitations of our physical existence.</a:t>
            </a:r>
          </a:p>
          <a:p>
            <a:pPr marL="274320" indent="-274320"/>
            <a:r>
              <a:rPr lang="en-US" b="0" dirty="0"/>
              <a:t>3.  He is over all the nations; He has to stoop down to look at the heavens and the earth.</a:t>
            </a:r>
          </a:p>
          <a:p>
            <a:pPr marL="274320" indent="-274320"/>
            <a:r>
              <a:rPr lang="en-US" b="0" dirty="0"/>
              <a:t>4.  The transcendence of God speaks of His independence of the creation.</a:t>
            </a:r>
          </a:p>
          <a:p>
            <a:pPr marL="274320" indent="-274320"/>
            <a:r>
              <a:rPr lang="en-US" b="0" dirty="0"/>
              <a:t>5.  He is creator of all, owner of all, ruler of all.</a:t>
            </a:r>
          </a:p>
          <a:p>
            <a:pPr marL="274320" indent="-274320"/>
            <a:endParaRPr lang="en-US" b="0" dirty="0"/>
          </a:p>
          <a:p>
            <a:pPr marL="274320" indent="-274320"/>
            <a:r>
              <a:rPr lang="en-US" b="1" dirty="0"/>
              <a:t>Q2: What characteristics of God do we see described in verses 7-9?</a:t>
            </a:r>
          </a:p>
          <a:p>
            <a:pPr marL="274320" indent="-274320"/>
            <a:r>
              <a:rPr lang="en-US" dirty="0"/>
              <a:t>1.  These verses speak of the immanence of God.</a:t>
            </a:r>
          </a:p>
          <a:p>
            <a:pPr marL="274320" indent="-274320"/>
            <a:r>
              <a:rPr lang="en-US" dirty="0"/>
              <a:t>2.  He comes close to every one of us.</a:t>
            </a:r>
          </a:p>
          <a:p>
            <a:pPr marL="274320" indent="-274320"/>
            <a:r>
              <a:rPr lang="en-US" dirty="0"/>
              <a:t>3.  He desires to dwell with us.</a:t>
            </a:r>
          </a:p>
          <a:p>
            <a:pPr marL="274320" indent="-274320"/>
            <a:r>
              <a:rPr lang="en-US" dirty="0"/>
              <a:t>4.  He wants a relationship with us.</a:t>
            </a:r>
          </a:p>
          <a:p>
            <a:pPr marL="274320" indent="-274320"/>
            <a:r>
              <a:rPr lang="en-US" dirty="0"/>
              <a:t>5.  Although we are poor and needy, childless and sad, He lifts us out of the ash heap.</a:t>
            </a:r>
          </a:p>
          <a:p>
            <a:pPr marL="274320" indent="-274320"/>
            <a:r>
              <a:rPr lang="en-US" dirty="0"/>
              <a:t>6.  He is the God who loves us and wants to be our forever Friend.</a:t>
            </a:r>
          </a:p>
          <a:p>
            <a:pPr marL="274320" indent="-274320"/>
            <a:r>
              <a:rPr lang="en-US" dirty="0"/>
              <a:t>7.  God is both transcendent and immanent.</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it mean to bless the Lord?</a:t>
            </a:r>
          </a:p>
          <a:p>
            <a:pPr marL="274320" indent="-274320"/>
            <a:r>
              <a:rPr lang="en-US" dirty="0"/>
              <a:t>1.  We are familiar with how the Lord blesses us, but how do we bless the Lord?</a:t>
            </a:r>
          </a:p>
          <a:p>
            <a:pPr marL="228600" indent="-228600"/>
            <a:r>
              <a:rPr lang="en-US" altLang="en-US" dirty="0"/>
              <a:t>2.  The Hebrew word for bless is “</a:t>
            </a:r>
            <a:r>
              <a:rPr lang="en-US" altLang="en-US" dirty="0" err="1"/>
              <a:t>barak</a:t>
            </a:r>
            <a:r>
              <a:rPr lang="en-US" altLang="en-US" dirty="0"/>
              <a:t>.”  </a:t>
            </a:r>
          </a:p>
          <a:p>
            <a:pPr marL="228600" indent="-228600"/>
            <a:r>
              <a:rPr lang="en-US" altLang="en-US" dirty="0"/>
              <a:t>3.  When God blesses a man He endows him with good gifts.  </a:t>
            </a:r>
          </a:p>
          <a:p>
            <a:pPr marL="228600" indent="-228600"/>
            <a:r>
              <a:rPr lang="en-US" altLang="en-US" dirty="0"/>
              <a:t>4.  It might be wisdom, good health, a plentiful harvest, long life, forgiveness, or salvation by grace.  </a:t>
            </a:r>
          </a:p>
          <a:p>
            <a:pPr marL="228600" indent="-228600"/>
            <a:r>
              <a:rPr lang="en-US" altLang="en-US" dirty="0"/>
              <a:t>5.  When a man blesses God, he acknowledges God as the source of the good gifts he has received and praises Him and worships Him for His goodness. </a:t>
            </a:r>
          </a:p>
          <a:p>
            <a:pPr marL="228600" indent="-228600"/>
            <a:r>
              <a:rPr lang="en-US" altLang="en-US" dirty="0"/>
              <a:t>6.  David goes on and on in this psalm listing all the blessings we receive from God and calling us to praise and worship Him in return.</a:t>
            </a:r>
          </a:p>
          <a:p>
            <a:pPr marL="228600" indent="-228600"/>
            <a:r>
              <a:rPr lang="en-US" altLang="en-US" dirty="0"/>
              <a:t>7.  Notice that in these opening verses, David is focused on how the Lord blesses us as individuals.</a:t>
            </a:r>
          </a:p>
          <a:p>
            <a:pPr marL="228600" indent="-228600"/>
            <a:r>
              <a:rPr lang="en-US" altLang="en-US" dirty="0"/>
              <a:t>8.  Of particular importance here is that He is the one who forgives all your iniquities.</a:t>
            </a:r>
          </a:p>
          <a:p>
            <a:pPr marL="228600" indent="-228600"/>
            <a:r>
              <a:rPr lang="en-US" altLang="en-US" dirty="0"/>
              <a:t>9.  These blessings that we receive all stem from God’s steadfast love and mercy toward us.</a:t>
            </a:r>
          </a:p>
          <a:p>
            <a:pPr marL="228600" indent="-228600"/>
            <a:endParaRPr lang="en-US" altLang="en-US" dirty="0"/>
          </a:p>
          <a:p>
            <a:pPr marL="228600" indent="-22860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You may recall in the past we have noted the difference between Hebrew poetry and English poetry.</a:t>
            </a:r>
          </a:p>
          <a:p>
            <a:pPr marL="274320" indent="-274320" eaLnBrk="1" hangingPunct="1">
              <a:lnSpc>
                <a:spcPct val="80000"/>
              </a:lnSpc>
              <a:defRPr/>
            </a:pPr>
            <a:r>
              <a:rPr lang="en-US" dirty="0"/>
              <a:t>2.  In English poetry we match the rhythm and try to rhyme the ending words of each phrase.</a:t>
            </a:r>
          </a:p>
          <a:p>
            <a:pPr marL="274320" indent="-274320" eaLnBrk="1" hangingPunct="1">
              <a:lnSpc>
                <a:spcPct val="80000"/>
              </a:lnSpc>
              <a:defRPr/>
            </a:pPr>
            <a:r>
              <a:rPr lang="en-US" dirty="0"/>
              <a:t>3.  In Hebrew poetry, they write in parallelisms, where the second phrase is parallel to the first.</a:t>
            </a:r>
          </a:p>
          <a:p>
            <a:pPr marL="274320" indent="-274320" eaLnBrk="1" hangingPunct="1">
              <a:lnSpc>
                <a:spcPct val="80000"/>
              </a:lnSpc>
              <a:defRPr/>
            </a:pPr>
            <a:r>
              <a:rPr lang="en-US" dirty="0"/>
              <a:t>4.  And we have noted that there are at least four different types of parallelisms.</a:t>
            </a:r>
          </a:p>
          <a:p>
            <a:pPr marL="274320" indent="-274320" eaLnBrk="1" hangingPunct="1">
              <a:lnSpc>
                <a:spcPct val="80000"/>
              </a:lnSpc>
              <a:defRPr/>
            </a:pPr>
            <a:r>
              <a:rPr lang="en-US" dirty="0"/>
              <a:t>5.  First, there are synonymous parallelisms in which the second phrase conveys the same idea as the first but in different words.</a:t>
            </a:r>
          </a:p>
          <a:p>
            <a:pPr marL="274320" indent="-274320"/>
            <a:r>
              <a:rPr lang="en-US" dirty="0"/>
              <a:t>6.  Second, there are antithetical parallelisms where the second phrase contrasts with the first and gives the flip side of the idea of the first.</a:t>
            </a:r>
          </a:p>
          <a:p>
            <a:pPr marL="274320" indent="-274320"/>
            <a:r>
              <a:rPr lang="en-US" dirty="0"/>
              <a:t>7.  Third, there are synthetic parallelisms where the second phrase adds to and builds on the first.</a:t>
            </a:r>
          </a:p>
          <a:p>
            <a:pPr marL="274320" indent="-274320"/>
            <a:r>
              <a:rPr lang="en-US" dirty="0"/>
              <a:t>8.  And finally, there are climatic parallelisms where the poetry builds to a climax or a summary at the end.</a:t>
            </a:r>
          </a:p>
          <a:p>
            <a:pPr marL="274320" indent="-274320" eaLnBrk="1" hangingPunct="1">
              <a:lnSpc>
                <a:spcPct val="80000"/>
              </a:lnSpc>
              <a:defRPr/>
            </a:pPr>
            <a:r>
              <a:rPr lang="en-US" dirty="0"/>
              <a:t>9.  Of these four types, what do we have here in Psalm 57?</a:t>
            </a:r>
          </a:p>
          <a:p>
            <a:pPr marL="274320" indent="-274320" eaLnBrk="1" hangingPunct="1">
              <a:lnSpc>
                <a:spcPct val="80000"/>
              </a:lnSpc>
              <a:defRPr/>
            </a:pPr>
            <a:r>
              <a:rPr lang="en-US" dirty="0"/>
              <a:t>10. If we look at the first two phrases, they are clearly synonymous. [Read again]</a:t>
            </a:r>
          </a:p>
          <a:p>
            <a:pPr marL="274320" indent="-274320" eaLnBrk="1" hangingPunct="1">
              <a:lnSpc>
                <a:spcPct val="80000"/>
              </a:lnSpc>
              <a:defRPr/>
            </a:pPr>
            <a:r>
              <a:rPr lang="en-US" dirty="0"/>
              <a:t>11. They convey the same idea, but using different words: praise is synonymous with sing and peoples is synonymous with nations.</a:t>
            </a:r>
          </a:p>
          <a:p>
            <a:pPr marL="274320" indent="-274320" eaLnBrk="1" hangingPunct="1">
              <a:lnSpc>
                <a:spcPct val="80000"/>
              </a:lnSpc>
              <a:defRPr/>
            </a:pPr>
            <a:r>
              <a:rPr lang="en-US" dirty="0"/>
              <a:t>12. One of the benefits of synonymous parallelism is that you get two chances to figure out what the psalmist is saying.</a:t>
            </a:r>
          </a:p>
          <a:p>
            <a:pPr marL="274320" indent="-274320" eaLnBrk="1" hangingPunct="1">
              <a:lnSpc>
                <a:spcPct val="80000"/>
              </a:lnSpc>
              <a:defRPr/>
            </a:pPr>
            <a:r>
              <a:rPr lang="en-US" dirty="0"/>
              <a:t>13. So here the first two phrases declare that the psalmist desires to sing the praises of the Lord God in public, and, not just in Israel, but among the heathen.</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We would expect synonymous there as well.</a:t>
            </a:r>
          </a:p>
          <a:p>
            <a:pPr marL="274320" indent="-274320" eaLnBrk="1" hangingPunct="1">
              <a:lnSpc>
                <a:spcPct val="80000"/>
              </a:lnSpc>
              <a:defRPr/>
            </a:pPr>
            <a:r>
              <a:rPr lang="en-US" dirty="0"/>
              <a:t>2.  Is that what we see? [Read second two again]</a:t>
            </a:r>
          </a:p>
          <a:p>
            <a:pPr marL="274320" indent="-274320" eaLnBrk="1" hangingPunct="1">
              <a:lnSpc>
                <a:spcPct val="80000"/>
              </a:lnSpc>
              <a:defRPr/>
            </a:pPr>
            <a:r>
              <a:rPr lang="en-US" dirty="0"/>
              <a:t>3.  So here we see that heavens and clouds are synonymous.</a:t>
            </a:r>
          </a:p>
          <a:p>
            <a:pPr marL="274320" indent="-274320" eaLnBrk="1" hangingPunct="1">
              <a:lnSpc>
                <a:spcPct val="80000"/>
              </a:lnSpc>
              <a:defRPr/>
            </a:pPr>
            <a:r>
              <a:rPr lang="en-US" dirty="0"/>
              <a:t>4.  And so we would expect mercy and truth to be synonymous too.</a:t>
            </a:r>
          </a:p>
          <a:p>
            <a:pPr marL="274320" indent="-274320" eaLnBrk="1" hangingPunct="1">
              <a:lnSpc>
                <a:spcPct val="80000"/>
              </a:lnSpc>
              <a:defRPr/>
            </a:pPr>
            <a:r>
              <a:rPr lang="en-US" dirty="0"/>
              <a:t>5.  But the similarity between mercy and truth is not so obvious, at least to me.</a:t>
            </a:r>
          </a:p>
          <a:p>
            <a:pPr marL="274320" indent="-274320" eaLnBrk="1" hangingPunct="1">
              <a:lnSpc>
                <a:spcPct val="80000"/>
              </a:lnSpc>
              <a:defRPr/>
            </a:pPr>
            <a:r>
              <a:rPr lang="en-US" dirty="0"/>
              <a:t>6.  So this should send us back to the original language with the question, did the translators pick the best meanings of these Hebrew words in the KJV and the NKJV.</a:t>
            </a:r>
          </a:p>
          <a:p>
            <a:pPr marL="274320" indent="-274320" eaLnBrk="1" hangingPunct="1">
              <a:lnSpc>
                <a:spcPct val="80000"/>
              </a:lnSpc>
              <a:defRPr/>
            </a:pPr>
            <a:r>
              <a:rPr lang="en-US" dirty="0"/>
              <a:t>7.  If we look up the Hebrew word translated “mercy” it is </a:t>
            </a:r>
            <a:r>
              <a:rPr lang="en-US" b="0" i="1" dirty="0" err="1">
                <a:solidFill>
                  <a:srgbClr val="0A0A0A"/>
                </a:solidFill>
                <a:effectLst/>
                <a:latin typeface="arial" panose="020B0604020202020204" pitchFamily="34" charset="0"/>
              </a:rPr>
              <a:t>ḥeseḏ</a:t>
            </a:r>
            <a:r>
              <a:rPr lang="en-US" b="0" i="1" dirty="0">
                <a:solidFill>
                  <a:srgbClr val="0A0A0A"/>
                </a:solidFill>
                <a:effectLst/>
                <a:latin typeface="arial" panose="020B0604020202020204" pitchFamily="34" charset="0"/>
              </a:rPr>
              <a:t> (</a:t>
            </a:r>
            <a:r>
              <a:rPr lang="en-US" b="0" i="1" dirty="0" err="1">
                <a:solidFill>
                  <a:srgbClr val="0A0A0A"/>
                </a:solidFill>
                <a:effectLst/>
                <a:latin typeface="arial" panose="020B0604020202020204" pitchFamily="34" charset="0"/>
              </a:rPr>
              <a:t>kheh</a:t>
            </a:r>
            <a:r>
              <a:rPr lang="en-US" b="0" i="1" dirty="0">
                <a:solidFill>
                  <a:srgbClr val="0A0A0A"/>
                </a:solidFill>
                <a:effectLst/>
                <a:latin typeface="arial" panose="020B0604020202020204" pitchFamily="34" charset="0"/>
              </a:rPr>
              <a:t>’-sed).</a:t>
            </a:r>
          </a:p>
          <a:p>
            <a:pPr marL="274320" indent="-274320" eaLnBrk="1" hangingPunct="1">
              <a:lnSpc>
                <a:spcPct val="80000"/>
              </a:lnSpc>
              <a:defRPr/>
            </a:pPr>
            <a:r>
              <a:rPr lang="en-US" dirty="0"/>
              <a:t>8.  In Sunday’s lesson, our author defines that word for us as “steadfast love.”</a:t>
            </a:r>
          </a:p>
          <a:p>
            <a:pPr marL="274320" indent="-274320" eaLnBrk="1" hangingPunct="1">
              <a:lnSpc>
                <a:spcPct val="80000"/>
              </a:lnSpc>
              <a:defRPr/>
            </a:pPr>
            <a:r>
              <a:rPr lang="en-US" dirty="0"/>
              <a:t>9.  The four most frequent translations in the KJV are “mercy, kindness, lovingkindness, and goodness.”</a:t>
            </a:r>
          </a:p>
          <a:p>
            <a:pPr marL="274320" indent="-274320" eaLnBrk="1" hangingPunct="1">
              <a:lnSpc>
                <a:spcPct val="80000"/>
              </a:lnSpc>
              <a:defRPr/>
            </a:pPr>
            <a:r>
              <a:rPr lang="en-US" dirty="0"/>
              <a:t>10. Now let’s look at the word translated truth.</a:t>
            </a:r>
          </a:p>
          <a:p>
            <a:pPr marL="274320" indent="-274320" eaLnBrk="1" hangingPunct="1">
              <a:lnSpc>
                <a:spcPct val="80000"/>
              </a:lnSpc>
              <a:defRPr/>
            </a:pPr>
            <a:r>
              <a:rPr lang="en-US" dirty="0"/>
              <a:t>11. In the Hebrew it is </a:t>
            </a:r>
            <a:r>
              <a:rPr lang="en-US" b="0" i="1" dirty="0" err="1">
                <a:solidFill>
                  <a:srgbClr val="0A0A0A"/>
                </a:solidFill>
                <a:effectLst/>
                <a:latin typeface="arial" panose="020B0604020202020204" pitchFamily="34" charset="0"/>
              </a:rPr>
              <a:t>ĕmeṯ</a:t>
            </a:r>
            <a:r>
              <a:rPr lang="en-US" b="0" i="1" dirty="0">
                <a:solidFill>
                  <a:srgbClr val="0A0A0A"/>
                </a:solidFill>
                <a:effectLst/>
                <a:latin typeface="arial" panose="020B0604020202020204" pitchFamily="34" charset="0"/>
              </a:rPr>
              <a:t>, (</a:t>
            </a:r>
            <a:r>
              <a:rPr lang="en-US" b="0" i="0" dirty="0">
                <a:solidFill>
                  <a:srgbClr val="0A0A0A"/>
                </a:solidFill>
                <a:effectLst/>
                <a:latin typeface="arial" panose="020B0604020202020204" pitchFamily="34" charset="0"/>
              </a:rPr>
              <a:t>eh'-meth).</a:t>
            </a:r>
          </a:p>
          <a:p>
            <a:pPr marL="274320" indent="-274320" eaLnBrk="1" hangingPunct="1">
              <a:lnSpc>
                <a:spcPct val="80000"/>
              </a:lnSpc>
              <a:defRPr/>
            </a:pPr>
            <a:r>
              <a:rPr lang="en-US" b="0" i="0" dirty="0">
                <a:solidFill>
                  <a:srgbClr val="0A0A0A"/>
                </a:solidFill>
                <a:effectLst/>
                <a:latin typeface="arial" panose="020B0604020202020204" pitchFamily="34" charset="0"/>
              </a:rPr>
              <a:t>12. It has meanings of reliability, stability, faithfulness, and truth.</a:t>
            </a:r>
          </a:p>
          <a:p>
            <a:pPr marL="274320" indent="-274320" eaLnBrk="1" hangingPunct="1">
              <a:lnSpc>
                <a:spcPct val="80000"/>
              </a:lnSpc>
              <a:defRPr/>
            </a:pPr>
            <a:r>
              <a:rPr lang="en-US" dirty="0"/>
              <a:t>13. So let’s say we go with “steadfast love” for “hesed” and “faithfulness” for “</a:t>
            </a:r>
            <a:r>
              <a:rPr lang="en-US" dirty="0" err="1"/>
              <a:t>emet</a:t>
            </a:r>
            <a:r>
              <a:rPr lang="en-US" dirty="0"/>
              <a:t>.”</a:t>
            </a:r>
          </a:p>
          <a:p>
            <a:pPr marL="274320" indent="-274320" eaLnBrk="1" hangingPunct="1">
              <a:lnSpc>
                <a:spcPct val="80000"/>
              </a:lnSpc>
              <a:defRPr/>
            </a:pPr>
            <a:r>
              <a:rPr lang="en-US" dirty="0"/>
              <a:t>14. Then verse 10 become: “For Your steadfast love reaches unto the heavens, And your faithfulness unto the clouds.”</a:t>
            </a:r>
          </a:p>
          <a:p>
            <a:pPr marL="274320" indent="-274320" eaLnBrk="1" hangingPunct="1">
              <a:lnSpc>
                <a:spcPct val="80000"/>
              </a:lnSpc>
              <a:defRPr/>
            </a:pPr>
            <a:r>
              <a:rPr lang="en-US" dirty="0"/>
              <a:t>15. Does that sound a little more synonymous that mercy and truth?</a:t>
            </a:r>
          </a:p>
          <a:p>
            <a:pPr marL="274320" indent="-274320" eaLnBrk="1" hangingPunct="1">
              <a:lnSpc>
                <a:spcPct val="80000"/>
              </a:lnSpc>
              <a:defRPr/>
            </a:pPr>
            <a:r>
              <a:rPr lang="en-US" dirty="0"/>
              <a:t>16. God’s steadfast love is synonymous with His faithfulness.  </a:t>
            </a:r>
          </a:p>
          <a:p>
            <a:pPr marL="274320" indent="-274320" eaLnBrk="1" hangingPunct="1">
              <a:lnSpc>
                <a:spcPct val="80000"/>
              </a:lnSpc>
              <a:defRPr/>
            </a:pPr>
            <a:r>
              <a:rPr lang="en-US" dirty="0"/>
              <a:t>17. His love is constant; it will not let us go; God is love, and He changes not.</a:t>
            </a:r>
          </a:p>
          <a:p>
            <a:pPr marL="274320" indent="-274320" eaLnBrk="1" hangingPunct="1">
              <a:lnSpc>
                <a:spcPct val="80000"/>
              </a:lnSpc>
              <a:defRPr/>
            </a:pPr>
            <a:r>
              <a:rPr lang="en-US" dirty="0"/>
              <a:t>18. We can always depend on His steadfast faithful love for us.</a:t>
            </a:r>
          </a:p>
          <a:p>
            <a:pPr marL="274320" indent="-274320" eaLnBrk="1" hangingPunct="1">
              <a:lnSpc>
                <a:spcPct val="80000"/>
              </a:lnSpc>
              <a:defRPr/>
            </a:pPr>
            <a:r>
              <a:rPr lang="en-US" dirty="0"/>
              <a:t>19. This is picked up in some of the more modern translations.</a:t>
            </a:r>
          </a:p>
          <a:p>
            <a:pPr marL="274320" indent="-274320" eaLnBrk="1" hangingPunct="1">
              <a:lnSpc>
                <a:spcPct val="80000"/>
              </a:lnSpc>
              <a:defRPr/>
            </a:pPr>
            <a:r>
              <a:rPr lang="en-US" b="1" dirty="0"/>
              <a:t>Psalm 57:10 ESV </a:t>
            </a:r>
            <a:r>
              <a:rPr lang="en-US" dirty="0"/>
              <a:t>- For your steadfast love is great to the heavens, your faithfulness to the clouds.</a:t>
            </a:r>
          </a:p>
          <a:p>
            <a:pPr marL="274320" indent="-274320" eaLnBrk="1" hangingPunct="1">
              <a:lnSpc>
                <a:spcPct val="80000"/>
              </a:lnSpc>
              <a:defRPr/>
            </a:pPr>
            <a:r>
              <a:rPr lang="en-US" b="1" dirty="0"/>
              <a:t>Psalm 57:10 NIV </a:t>
            </a:r>
            <a:r>
              <a:rPr lang="en-US" dirty="0"/>
              <a:t>- For great is your love, reaching to the heavens; your faithfulness reaches to the skies.</a:t>
            </a:r>
          </a:p>
          <a:p>
            <a:pPr marL="274320" indent="-274320" eaLnBrk="1" hangingPunct="1">
              <a:lnSpc>
                <a:spcPct val="80000"/>
              </a:lnSpc>
              <a:defRPr/>
            </a:pPr>
            <a:r>
              <a:rPr lang="en-US" b="1" dirty="0"/>
              <a:t>Psalm 57:10 NLT </a:t>
            </a:r>
            <a:r>
              <a:rPr lang="en-US" dirty="0"/>
              <a:t>- For your unfailing love is as high as the heavens. Your faithfulness reaches to the clouds.</a:t>
            </a:r>
          </a:p>
          <a:p>
            <a:pPr marL="274320" indent="-274320" eaLnBrk="1" hangingPunct="1">
              <a:lnSpc>
                <a:spcPct val="80000"/>
              </a:lnSpc>
              <a:defRPr/>
            </a:pPr>
            <a:r>
              <a:rPr lang="en-US" dirty="0"/>
              <a:t>And perhaps this psalm can remind us of one of our own great hymns</a:t>
            </a:r>
          </a:p>
          <a:p>
            <a:pPr marL="274320" indent="-274320" eaLnBrk="1" hangingPunct="1">
              <a:lnSpc>
                <a:spcPct val="80000"/>
              </a:lnSpc>
              <a:defRPr/>
            </a:pPr>
            <a:r>
              <a:rPr lang="en-US" dirty="0"/>
              <a:t>Great is Thy Faithfulness (#100)</a:t>
            </a:r>
          </a:p>
          <a:p>
            <a:pPr marL="731520" lvl="1" indent="-274320" eaLnBrk="1" hangingPunct="1">
              <a:lnSpc>
                <a:spcPct val="80000"/>
              </a:lnSpc>
              <a:defRPr/>
            </a:pPr>
            <a:r>
              <a:rPr lang="en-US" dirty="0"/>
              <a:t>Great is Thy faithfulness, O God my Father,</a:t>
            </a:r>
          </a:p>
          <a:p>
            <a:pPr marL="731520" lvl="1" indent="-274320" eaLnBrk="1" hangingPunct="1">
              <a:lnSpc>
                <a:spcPct val="80000"/>
              </a:lnSpc>
              <a:defRPr/>
            </a:pPr>
            <a:r>
              <a:rPr lang="en-US" dirty="0"/>
              <a:t>There is no shadow of turning with Thee,</a:t>
            </a:r>
          </a:p>
          <a:p>
            <a:pPr marL="731520" lvl="1" indent="-274320" eaLnBrk="1" hangingPunct="1">
              <a:lnSpc>
                <a:spcPct val="80000"/>
              </a:lnSpc>
              <a:defRPr/>
            </a:pPr>
            <a:r>
              <a:rPr lang="en-US" dirty="0"/>
              <a:t>Thou </a:t>
            </a:r>
            <a:r>
              <a:rPr lang="en-US" dirty="0" err="1"/>
              <a:t>changest</a:t>
            </a:r>
            <a:r>
              <a:rPr lang="en-US" dirty="0"/>
              <a:t> not, Thy compassions they fail not,</a:t>
            </a:r>
          </a:p>
          <a:p>
            <a:pPr marL="731520" lvl="1" indent="-274320" eaLnBrk="1" hangingPunct="1">
              <a:lnSpc>
                <a:spcPct val="80000"/>
              </a:lnSpc>
              <a:defRPr/>
            </a:pPr>
            <a:r>
              <a:rPr lang="en-US" dirty="0"/>
              <a:t>As Thou hast been, Thou forever wilt be.</a:t>
            </a:r>
          </a:p>
          <a:p>
            <a:pPr marL="731520" lvl="1" indent="-274320" eaLnBrk="1" hangingPunct="1">
              <a:lnSpc>
                <a:spcPct val="80000"/>
              </a:lnSpc>
              <a:defRPr/>
            </a:pPr>
            <a:r>
              <a:rPr lang="en-US" dirty="0"/>
              <a:t>Great is Thy faithfulness, Great is Thy faithfulness,</a:t>
            </a:r>
          </a:p>
          <a:p>
            <a:pPr marL="731520" lvl="1" indent="-274320" eaLnBrk="1" hangingPunct="1">
              <a:lnSpc>
                <a:spcPct val="80000"/>
              </a:lnSpc>
              <a:defRPr/>
            </a:pPr>
            <a:r>
              <a:rPr lang="en-US" dirty="0"/>
              <a:t>Morning by morning new mercies I see,</a:t>
            </a:r>
          </a:p>
          <a:p>
            <a:pPr marL="731520" lvl="1" indent="-274320" eaLnBrk="1" hangingPunct="1">
              <a:lnSpc>
                <a:spcPct val="80000"/>
              </a:lnSpc>
              <a:defRPr/>
            </a:pPr>
            <a:r>
              <a:rPr lang="en-US" dirty="0"/>
              <a:t>All I have needed Thy hand hast provided,</a:t>
            </a:r>
          </a:p>
          <a:p>
            <a:pPr marL="731520" lvl="1" indent="-274320" eaLnBrk="1" hangingPunct="1">
              <a:lnSpc>
                <a:spcPct val="80000"/>
              </a:lnSpc>
              <a:defRPr/>
            </a:pPr>
            <a:r>
              <a:rPr lang="en-US" dirty="0"/>
              <a:t>Great is Thy faithfulness, Lord unto me!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Here at the end of the psalm, who is David calling to bless the Lord?</a:t>
            </a:r>
          </a:p>
          <a:p>
            <a:pPr marL="274320" indent="-274320"/>
            <a:r>
              <a:rPr lang="en-US" altLang="en-US" dirty="0"/>
              <a:t>1.  He is calling the whole universe and beyond.</a:t>
            </a:r>
          </a:p>
          <a:p>
            <a:pPr marL="274320" indent="-274320"/>
            <a:r>
              <a:rPr lang="en-US" altLang="en-US" dirty="0"/>
              <a:t>2.  He is calling the angels in the spiritual realm.</a:t>
            </a:r>
          </a:p>
          <a:p>
            <a:pPr marL="274320" indent="-274320"/>
            <a:r>
              <a:rPr lang="en-US" altLang="en-US" dirty="0"/>
              <a:t>3.  He is calling all of his creation in all places of His dominion.</a:t>
            </a:r>
          </a:p>
          <a:p>
            <a:pPr marL="274320" indent="-274320"/>
            <a:r>
              <a:rPr lang="en-US" altLang="en-US" dirty="0"/>
              <a:t>4.  Let the whole universe and the whole realm of angelic beings bless the Lord.</a:t>
            </a:r>
          </a:p>
          <a:p>
            <a:pPr marL="274320" indent="-274320"/>
            <a:r>
              <a:rPr lang="en-US" altLang="en-US" dirty="0"/>
              <a:t>5.  And finally, “Bless the Lord, O my Soul!”</a:t>
            </a:r>
          </a:p>
          <a:p>
            <a:pPr marL="274320" indent="-274320"/>
            <a:r>
              <a:rPr lang="en-US" altLang="en-US" dirty="0"/>
              <a:t>6.  In verses 6-18, David expands the focus of God’s blessing from the individual in verses 1-5 to Israel in the past (vs. 6-10) to Israel in the present (vs. 11-14) to humanity at large (vs. 15-18).</a:t>
            </a:r>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254265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Verse 8 could be taken as the theme of the entire psalm.</a:t>
            </a:r>
          </a:p>
          <a:p>
            <a:pPr marL="274320" indent="-274320"/>
            <a:r>
              <a:rPr lang="en-US" dirty="0"/>
              <a:t>2.  Because of God’s character of mercy and grace, patience, and steadfast love, He has showered us with all the blessings this psalm describes.</a:t>
            </a:r>
          </a:p>
          <a:p>
            <a:pPr marL="274320" indent="-274320"/>
            <a:r>
              <a:rPr lang="en-US" dirty="0"/>
              <a:t>3.  Not the least of which is meeting our greatest need by forgiving our sins.</a:t>
            </a:r>
          </a:p>
          <a:p>
            <a:pPr marL="274320" indent="-274320"/>
            <a:r>
              <a:rPr lang="en-US" dirty="0"/>
              <a:t>4.  As far as the east is from the west, that’s an infinite distance, the Lord has removed our transgressions from us.</a:t>
            </a:r>
          </a:p>
          <a:p>
            <a:pPr marL="274320" indent="-274320"/>
            <a:r>
              <a:rPr lang="en-US" b="0" dirty="0"/>
              <a:t>5.  The psalms that we have studied today paint a beautiful portrait of the OT God.</a:t>
            </a:r>
          </a:p>
          <a:p>
            <a:pPr marL="274320" indent="-274320"/>
            <a:r>
              <a:rPr lang="en-US" b="0" dirty="0"/>
              <a:t>6.  While some try to paint the OT God as mean and vindictive, these OT psalms declare that God is good.</a:t>
            </a:r>
          </a:p>
          <a:p>
            <a:pPr marL="274320" indent="-274320"/>
            <a:r>
              <a:rPr lang="en-US" b="0" dirty="0"/>
              <a:t>7.  And His steadfast love endures forever.</a:t>
            </a:r>
          </a:p>
          <a:p>
            <a:pPr marL="274320" indent="-274320"/>
            <a:r>
              <a:rPr lang="en-US" b="0" dirty="0"/>
              <a:t>8.  Are you interested in knowing that kind of a God?</a:t>
            </a:r>
          </a:p>
          <a:p>
            <a:pPr marL="274320" indent="-274320"/>
            <a:endParaRPr lang="en-US" b="1" dirty="0"/>
          </a:p>
          <a:p>
            <a:pPr marL="274320" indent="-274320"/>
            <a:endParaRPr lang="en-US" b="1" dirty="0"/>
          </a:p>
          <a:p>
            <a:pPr marL="274320" indent="-274320"/>
            <a:r>
              <a:rPr lang="en-US" b="1" dirty="0"/>
              <a:t>1 John 1:7 ESV</a:t>
            </a:r>
            <a:r>
              <a:rPr lang="en-US" dirty="0"/>
              <a:t> - the blood of Jesus his Son cleanses us from all sin.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403037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2F50-C677-5BA6-A51B-E917B9783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3739B-D1AD-9029-AA6C-6B1047E00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79A2B-B672-309C-50FE-D979DD634AC0}"/>
              </a:ext>
            </a:extLst>
          </p:cNvPr>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a:extLst>
              <a:ext uri="{FF2B5EF4-FFF2-40B4-BE49-F238E27FC236}">
                <a16:creationId xmlns:a16="http://schemas.microsoft.com/office/drawing/2014/main" id="{5E595C48-80F1-5F19-883F-CD7FF26FA231}"/>
              </a:ext>
            </a:extLst>
          </p:cNvPr>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46409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9.jpg"/><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7</a:t>
            </a:r>
          </a:p>
          <a:p>
            <a:r>
              <a:rPr lang="en-US" dirty="0"/>
              <a:t> Your Mercy Reaches unto the Heavens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a:t>
            </a:r>
            <a:r>
              <a:rPr lang="en-US" dirty="0">
                <a:effectLst>
                  <a:outerShdw blurRad="38100" dist="38100" dir="2700000" algn="tl">
                    <a:srgbClr val="000000">
                      <a:alpha val="43137"/>
                    </a:srgbClr>
                  </a:outerShdw>
                </a:effectLst>
              </a:rPr>
              <a:t>But with You there is forgiveness” is the truth that gave him hope.</a:t>
            </a:r>
          </a:p>
          <a:p>
            <a:r>
              <a:rPr lang="en-US" dirty="0">
                <a:effectLst>
                  <a:outerShdw blurRad="38100" dist="38100" dir="2700000" algn="tl">
                    <a:srgbClr val="000000">
                      <a:alpha val="43137"/>
                    </a:srgbClr>
                  </a:outerShdw>
                </a:effectLst>
              </a:rPr>
              <a:t>It is that same truth that gives us hope as well. Our God is a forgiving God.  He has sent His Son to bear our sins and give us eternal life instead of eternal death.</a:t>
            </a:r>
          </a:p>
          <a:p>
            <a:r>
              <a:rPr lang="en-US" dirty="0">
                <a:effectLst>
                  <a:outerShdw blurRad="38100" dist="38100" dir="2700000" algn="tl">
                    <a:srgbClr val="000000">
                      <a:alpha val="43137"/>
                    </a:srgbClr>
                  </a:outerShdw>
                </a:effectLst>
              </a:rPr>
              <a:t>In Psalm 103, David calls all of creation to Bless the Lord, to praise and worship Him for all the ways He has blessed us.</a:t>
            </a:r>
          </a:p>
          <a:p>
            <a:r>
              <a:rPr lang="en-US" dirty="0">
                <a:effectLst>
                  <a:outerShdw blurRad="38100" dist="38100" dir="2700000" algn="tl">
                    <a:srgbClr val="000000">
                      <a:alpha val="43137"/>
                    </a:srgbClr>
                  </a:outerShdw>
                </a:effectLst>
              </a:rPr>
              <a:t>These blessings come from a God he describes as “merciful and gracious, slow to anger and abounding in steadfast love.” and include most importantly, removing our transgressions as far as the east is from the west.</a:t>
            </a:r>
          </a:p>
          <a:p>
            <a:r>
              <a:rPr lang="en-US" dirty="0">
                <a:effectLst>
                  <a:outerShdw blurRad="38100" dist="38100" dir="2700000" algn="tl">
                    <a:srgbClr val="000000">
                      <a:alpha val="43137"/>
                    </a:srgbClr>
                  </a:outerShdw>
                </a:effectLst>
              </a:rPr>
              <a:t>Will you heed David’s call this week to “Bless the Lord O my soul,” for His steadfast love endures forever?</a:t>
            </a:r>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136:1-3, 26 ESV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a:bodyPr>
          <a:lstStyle/>
          <a:p>
            <a:r>
              <a:rPr lang="en-US" dirty="0"/>
              <a:t>Give thanks to the LORD, for he is good, for his steadfast love endures forever. 2 Give thanks to the God of gods, for his steadfast love endures forever. 3 Give thanks to the Lord of lords, for his steadfast love endures forever; ... 26 Give thanks to the God of heaven, for his steadfast love endures forever.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34F2-D4F0-C53F-11E5-BFCD4AB582F0}"/>
              </a:ext>
            </a:extLst>
          </p:cNvPr>
          <p:cNvSpPr>
            <a:spLocks noGrp="1"/>
          </p:cNvSpPr>
          <p:nvPr>
            <p:ph type="title"/>
          </p:nvPr>
        </p:nvSpPr>
        <p:spPr/>
        <p:txBody>
          <a:bodyPr/>
          <a:lstStyle/>
          <a:p>
            <a:r>
              <a:rPr lang="en-US" dirty="0"/>
              <a:t>Reasons to Give Thanks unto the Lord</a:t>
            </a:r>
          </a:p>
        </p:txBody>
      </p:sp>
      <p:sp>
        <p:nvSpPr>
          <p:cNvPr id="3" name="Content Placeholder 2">
            <a:extLst>
              <a:ext uri="{FF2B5EF4-FFF2-40B4-BE49-F238E27FC236}">
                <a16:creationId xmlns:a16="http://schemas.microsoft.com/office/drawing/2014/main" id="{C8C2AD3E-5DD1-E99E-5112-C393A5276150}"/>
              </a:ext>
            </a:extLst>
          </p:cNvPr>
          <p:cNvSpPr>
            <a:spLocks noGrp="1"/>
          </p:cNvSpPr>
          <p:nvPr>
            <p:ph sz="quarter" idx="10"/>
          </p:nvPr>
        </p:nvSpPr>
        <p:spPr>
          <a:xfrm>
            <a:off x="609600" y="1905000"/>
            <a:ext cx="3962400" cy="4267200"/>
          </a:xfrm>
        </p:spPr>
        <p:txBody>
          <a:bodyPr>
            <a:normAutofit fontScale="85000" lnSpcReduction="10000"/>
          </a:bodyPr>
          <a:lstStyle/>
          <a:p>
            <a:r>
              <a:rPr lang="en-US" dirty="0"/>
              <a:t>He does great wonders</a:t>
            </a:r>
          </a:p>
          <a:p>
            <a:r>
              <a:rPr lang="en-US" dirty="0"/>
              <a:t>Made the heavens, earth, sun, moon, stars,</a:t>
            </a:r>
          </a:p>
          <a:p>
            <a:r>
              <a:rPr lang="en-US" dirty="0"/>
              <a:t>Brought Israel out of Egypt,</a:t>
            </a:r>
          </a:p>
          <a:p>
            <a:r>
              <a:rPr lang="en-US" dirty="0"/>
              <a:t>Divided the Red Sea,</a:t>
            </a:r>
          </a:p>
          <a:p>
            <a:r>
              <a:rPr lang="en-US" dirty="0"/>
              <a:t>Drowned Pharaoh and his army.</a:t>
            </a:r>
          </a:p>
          <a:p>
            <a:r>
              <a:rPr lang="en-US" dirty="0"/>
              <a:t>Led His people through the wilderness,</a:t>
            </a:r>
          </a:p>
          <a:p>
            <a:endParaRPr lang="en-US" dirty="0"/>
          </a:p>
        </p:txBody>
      </p:sp>
      <p:sp>
        <p:nvSpPr>
          <p:cNvPr id="4" name="Content Placeholder 3">
            <a:extLst>
              <a:ext uri="{FF2B5EF4-FFF2-40B4-BE49-F238E27FC236}">
                <a16:creationId xmlns:a16="http://schemas.microsoft.com/office/drawing/2014/main" id="{284975F9-B7F0-BC71-D400-30DD17E3B8F4}"/>
              </a:ext>
            </a:extLst>
          </p:cNvPr>
          <p:cNvSpPr>
            <a:spLocks noGrp="1"/>
          </p:cNvSpPr>
          <p:nvPr>
            <p:ph sz="quarter" idx="11"/>
          </p:nvPr>
        </p:nvSpPr>
        <p:spPr>
          <a:xfrm>
            <a:off x="4953002" y="1905000"/>
            <a:ext cx="3505198" cy="4267200"/>
          </a:xfrm>
        </p:spPr>
        <p:txBody>
          <a:bodyPr>
            <a:normAutofit fontScale="85000" lnSpcReduction="20000"/>
          </a:bodyPr>
          <a:lstStyle/>
          <a:p>
            <a:r>
              <a:rPr lang="en-US" dirty="0"/>
              <a:t>Defeated kings and armies in the Promised Land.</a:t>
            </a:r>
          </a:p>
          <a:p>
            <a:r>
              <a:rPr lang="en-US" dirty="0"/>
              <a:t>Gave their land to His people Israel,</a:t>
            </a:r>
          </a:p>
          <a:p>
            <a:r>
              <a:rPr lang="en-US" dirty="0"/>
              <a:t>Remembers us in our difficulties,</a:t>
            </a:r>
          </a:p>
          <a:p>
            <a:r>
              <a:rPr lang="en-US" dirty="0"/>
              <a:t>Rescues us from our foes, </a:t>
            </a:r>
          </a:p>
          <a:p>
            <a:r>
              <a:rPr lang="en-US" dirty="0"/>
              <a:t>Gives food to all flesh  [</a:t>
            </a:r>
            <a:r>
              <a:rPr lang="en-US" dirty="0">
                <a:hlinkClick r:id="rId3" action="ppaction://hlinksldjump"/>
              </a:rPr>
              <a:t>R</a:t>
            </a:r>
            <a:r>
              <a:rPr lang="en-US" dirty="0"/>
              <a:t>]</a:t>
            </a:r>
          </a:p>
          <a:p>
            <a:pPr marL="0" indent="0">
              <a:buNone/>
            </a:pPr>
            <a:endParaRPr lang="en-US" dirty="0"/>
          </a:p>
        </p:txBody>
      </p:sp>
    </p:spTree>
    <p:extLst>
      <p:ext uri="{BB962C8B-B14F-4D97-AF65-F5344CB8AC3E}">
        <p14:creationId xmlns:p14="http://schemas.microsoft.com/office/powerpoint/2010/main" val="263223472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51:1-2, 7, 10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a:t>Have mercy on me, O God, according to your steadfast love; according to your abundant mercy blot out my transgressions. 2 Wash me thoroughly from my iniquity, and cleanse me from my sin! ... 7 Purge me with hyssop, and I shall be clean; wash me, and I shall be whiter than snow. ... 10 Create in me a clean heart, O God, and renew a right spirit within me.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51:16-17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For you will not delight in sacrifice, or I would give it; you will not be pleased with a burnt offering. </a:t>
            </a:r>
            <a:r>
              <a:rPr lang="en-US" altLang="en-US" baseline="30000" dirty="0"/>
              <a:t>17</a:t>
            </a:r>
            <a:r>
              <a:rPr lang="en-US" altLang="en-US" dirty="0"/>
              <a:t> The sacrifices of God are a broken spirit; a broken and contrite heart, O God, you will not despise.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130:1-3 NIV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a:bodyPr>
          <a:lstStyle/>
          <a:p>
            <a:r>
              <a:rPr lang="en-US" dirty="0">
                <a:effectLst/>
              </a:rPr>
              <a:t>Out of the depths I cry to you, LORD; </a:t>
            </a:r>
            <a:r>
              <a:rPr lang="en-US" baseline="30000" dirty="0">
                <a:effectLst/>
              </a:rPr>
              <a:t>2</a:t>
            </a:r>
            <a:r>
              <a:rPr lang="en-US" dirty="0">
                <a:effectLst/>
              </a:rPr>
              <a:t> Lord, hear my voice. Let your ears be attentive to my cry for mercy. </a:t>
            </a:r>
            <a:r>
              <a:rPr lang="en-US" baseline="30000" dirty="0">
                <a:effectLst/>
              </a:rPr>
              <a:t>3</a:t>
            </a:r>
            <a:r>
              <a:rPr lang="en-US" dirty="0">
                <a:effectLst/>
              </a:rPr>
              <a:t> If you, LORD, kept a record of sins, Lord, who could stand?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130:4 NIV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But with you there is forgiveness, so that we can, with reverence, serve you.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130:5-8 NIV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lnSpcReduction="10000"/>
          </a:bodyPr>
          <a:lstStyle/>
          <a:p>
            <a:r>
              <a:rPr lang="en-US" dirty="0"/>
              <a:t>I wait for the LORD, my whole being waits, and in his word I put my hope. </a:t>
            </a:r>
            <a:r>
              <a:rPr lang="en-US" baseline="30000" dirty="0"/>
              <a:t>6</a:t>
            </a:r>
            <a:r>
              <a:rPr lang="en-US" dirty="0"/>
              <a:t> I wait for the Lord more than watchmen wait for the morning, more than watchmen wait for the morning. </a:t>
            </a:r>
            <a:r>
              <a:rPr lang="en-US" baseline="30000" dirty="0"/>
              <a:t>7</a:t>
            </a:r>
            <a:r>
              <a:rPr lang="en-US" dirty="0"/>
              <a:t> Israel, put your hope in the LORD, for with the LORD is unfailing love and with him is full redemption. </a:t>
            </a:r>
            <a:r>
              <a:rPr lang="en-US" baseline="30000" dirty="0"/>
              <a:t>8</a:t>
            </a:r>
            <a:r>
              <a:rPr lang="en-US" dirty="0"/>
              <a:t> He himself will redeem Israel from all their sins.  [</a:t>
            </a:r>
            <a:r>
              <a:rPr lang="en-US" dirty="0">
                <a:hlinkClick r:id="rId3" action="ppaction://hlinksldjump"/>
              </a:rPr>
              <a:t>R</a:t>
            </a:r>
            <a:r>
              <a:rPr lang="en-US" dirty="0"/>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113:4-9 NIV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fontScale="92500" lnSpcReduction="10000"/>
          </a:bodyPr>
          <a:lstStyle/>
          <a:p>
            <a:r>
              <a:rPr lang="en-US" dirty="0"/>
              <a:t>The LORD is exalted over all the nations, his glory above the heavens. 5 Who is like the LORD our God, the One who sits enthroned on high, 6 who stoops down to look on the heavens and the earth? 7 He raises the poor from the dust and lifts the needy from the ash heap; 8 he seats them with princes, with the princes of his people. 9 He settles the childless woman in her home as a happy mother of children. Praise the LORD.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57:9-10 NKJV</a:t>
            </a:r>
          </a:p>
        </p:txBody>
      </p:sp>
      <p:sp>
        <p:nvSpPr>
          <p:cNvPr id="3" name="Content Placeholder 2"/>
          <p:cNvSpPr>
            <a:spLocks noGrp="1"/>
          </p:cNvSpPr>
          <p:nvPr>
            <p:ph idx="1"/>
          </p:nvPr>
        </p:nvSpPr>
        <p:spPr/>
        <p:txBody>
          <a:bodyPr>
            <a:normAutofit fontScale="92500" lnSpcReduction="20000"/>
          </a:bodyPr>
          <a:lstStyle/>
          <a:p>
            <a:r>
              <a:rPr lang="en-US" dirty="0"/>
              <a:t>I will praise You, O Lord, among the peoples; I will sing to You among the nations. </a:t>
            </a:r>
            <a:r>
              <a:rPr lang="en-US" baseline="30000" dirty="0"/>
              <a:t>10</a:t>
            </a:r>
            <a:r>
              <a:rPr lang="en-US" dirty="0"/>
              <a:t> For Your mercy reaches unto the heavens, And Your truth unto the clouds.</a:t>
            </a:r>
          </a:p>
          <a:p>
            <a:r>
              <a:rPr lang="en-US" dirty="0"/>
              <a:t>Reading the first two lines of this psalm, what kind of poetic parallelism is the psalmist using here.</a:t>
            </a:r>
          </a:p>
          <a:p>
            <a:r>
              <a:rPr lang="en-US" dirty="0"/>
              <a:t>If the first two phrases are synonymous, what would you expect for the second two?</a:t>
            </a:r>
          </a:p>
          <a:p>
            <a:endParaRPr lang="en-US" dirty="0"/>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Psalm 103:1-5 ESV</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lnSpcReduction="10000"/>
          </a:bodyPr>
          <a:lstStyle/>
          <a:p>
            <a:r>
              <a:rPr lang="en-US" dirty="0"/>
              <a:t>Bless the LORD, O my soul, and all that is within me, bless his holy name! </a:t>
            </a:r>
            <a:r>
              <a:rPr lang="en-US" baseline="30000" dirty="0"/>
              <a:t>2</a:t>
            </a:r>
            <a:r>
              <a:rPr lang="en-US" dirty="0"/>
              <a:t> Bless the LORD, O my soul, and forget not all his benefits, </a:t>
            </a:r>
            <a:r>
              <a:rPr lang="en-US" baseline="30000" dirty="0"/>
              <a:t>3</a:t>
            </a:r>
            <a:r>
              <a:rPr lang="en-US" dirty="0"/>
              <a:t> who forgives all your iniquity, who heals all your diseases, </a:t>
            </a:r>
            <a:r>
              <a:rPr lang="en-US" baseline="30000" dirty="0"/>
              <a:t>4</a:t>
            </a:r>
            <a:r>
              <a:rPr lang="en-US" dirty="0"/>
              <a:t> who redeems your life from the pit, who crowns you with steadfast love and mercy, </a:t>
            </a:r>
            <a:r>
              <a:rPr lang="en-US" baseline="30000" dirty="0"/>
              <a:t>5</a:t>
            </a:r>
            <a:r>
              <a:rPr lang="en-US" dirty="0"/>
              <a:t> who satisfies you with good so that your youth is renewed like the eagle’s.  [</a:t>
            </a:r>
            <a:r>
              <a:rPr lang="en-US" dirty="0">
                <a:hlinkClick r:id="rId3" action="ppaction://hlinksldjump"/>
              </a:rPr>
              <a:t>R</a:t>
            </a:r>
            <a:r>
              <a:rPr lang="en-US" dirty="0">
                <a:hlinkClick r:id="rId4" action="ppaction://hlinksldjump"/>
              </a:rPr>
              <a:t>]</a:t>
            </a:r>
            <a:endParaRPr lang="en-US" dirty="0"/>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9AD4-1927-010A-9979-EAF940EE9B85}"/>
              </a:ext>
            </a:extLst>
          </p:cNvPr>
          <p:cNvSpPr>
            <a:spLocks noGrp="1"/>
          </p:cNvSpPr>
          <p:nvPr>
            <p:ph type="title"/>
          </p:nvPr>
        </p:nvSpPr>
        <p:spPr/>
        <p:txBody>
          <a:bodyPr/>
          <a:lstStyle/>
          <a:p>
            <a:r>
              <a:rPr lang="en-US" dirty="0"/>
              <a:t>Psalm 103:19-22 ESV</a:t>
            </a:r>
          </a:p>
        </p:txBody>
      </p:sp>
      <p:sp>
        <p:nvSpPr>
          <p:cNvPr id="3" name="Content Placeholder 2">
            <a:extLst>
              <a:ext uri="{FF2B5EF4-FFF2-40B4-BE49-F238E27FC236}">
                <a16:creationId xmlns:a16="http://schemas.microsoft.com/office/drawing/2014/main" id="{10257BFB-8179-FD21-F306-1F6032B52F43}"/>
              </a:ext>
            </a:extLst>
          </p:cNvPr>
          <p:cNvSpPr>
            <a:spLocks noGrp="1"/>
          </p:cNvSpPr>
          <p:nvPr>
            <p:ph idx="1"/>
          </p:nvPr>
        </p:nvSpPr>
        <p:spPr/>
        <p:txBody>
          <a:bodyPr>
            <a:normAutofit lnSpcReduction="10000"/>
          </a:bodyPr>
          <a:lstStyle/>
          <a:p>
            <a:r>
              <a:rPr lang="en-US" dirty="0"/>
              <a:t>The LORD has established his throne in the heavens, and his kingdom rules over all. </a:t>
            </a:r>
            <a:r>
              <a:rPr lang="en-US" baseline="30000" dirty="0"/>
              <a:t>20</a:t>
            </a:r>
            <a:r>
              <a:rPr lang="en-US" dirty="0"/>
              <a:t> Bless the LORD, O you his angels, you mighty ones who do his word, obeying the voice of his word! </a:t>
            </a:r>
            <a:r>
              <a:rPr lang="en-US" baseline="30000" dirty="0"/>
              <a:t>21</a:t>
            </a:r>
            <a:r>
              <a:rPr lang="en-US" dirty="0"/>
              <a:t> Bless the LORD, all his hosts, his ministers, who do his will! </a:t>
            </a:r>
            <a:r>
              <a:rPr lang="en-US" baseline="30000" dirty="0"/>
              <a:t>22</a:t>
            </a:r>
            <a:r>
              <a:rPr lang="en-US" dirty="0"/>
              <a:t> Bless the LORD, all his works, in all places of his dominion. Bless the LORD, O my soul!  [</a:t>
            </a:r>
            <a:r>
              <a:rPr lang="en-US" dirty="0">
                <a:hlinkClick r:id="rId3" action="ppaction://hlinksldjump"/>
              </a:rPr>
              <a:t>R</a:t>
            </a:r>
            <a:r>
              <a:rPr lang="en-US" dirty="0"/>
              <a:t>]</a:t>
            </a:r>
          </a:p>
        </p:txBody>
      </p:sp>
    </p:spTree>
    <p:extLst>
      <p:ext uri="{BB962C8B-B14F-4D97-AF65-F5344CB8AC3E}">
        <p14:creationId xmlns:p14="http://schemas.microsoft.com/office/powerpoint/2010/main" val="104445617"/>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02A4-9084-D48A-7B89-0A6C9A2BB37A}"/>
              </a:ext>
            </a:extLst>
          </p:cNvPr>
          <p:cNvSpPr>
            <a:spLocks noGrp="1"/>
          </p:cNvSpPr>
          <p:nvPr>
            <p:ph type="title"/>
          </p:nvPr>
        </p:nvSpPr>
        <p:spPr/>
        <p:txBody>
          <a:bodyPr/>
          <a:lstStyle/>
          <a:p>
            <a:r>
              <a:rPr lang="en-US" dirty="0"/>
              <a:t>Psalm 103:8, 11-12 ESV</a:t>
            </a:r>
          </a:p>
        </p:txBody>
      </p:sp>
      <p:sp>
        <p:nvSpPr>
          <p:cNvPr id="3" name="Content Placeholder 2">
            <a:extLst>
              <a:ext uri="{FF2B5EF4-FFF2-40B4-BE49-F238E27FC236}">
                <a16:creationId xmlns:a16="http://schemas.microsoft.com/office/drawing/2014/main" id="{96D23BC0-B86A-DB83-D487-212FB191D00C}"/>
              </a:ext>
            </a:extLst>
          </p:cNvPr>
          <p:cNvSpPr>
            <a:spLocks noGrp="1"/>
          </p:cNvSpPr>
          <p:nvPr>
            <p:ph idx="1"/>
          </p:nvPr>
        </p:nvSpPr>
        <p:spPr/>
        <p:txBody>
          <a:bodyPr/>
          <a:lstStyle/>
          <a:p>
            <a:r>
              <a:rPr lang="en-US" dirty="0"/>
              <a:t>The LORD is merciful and gracious, slow to anger and abounding in steadfast love. ... </a:t>
            </a:r>
            <a:r>
              <a:rPr lang="en-US" baseline="30000" dirty="0"/>
              <a:t>11</a:t>
            </a:r>
            <a:r>
              <a:rPr lang="en-US" dirty="0"/>
              <a:t> For as high as the heavens are above the earth, so great is his steadfast love toward those who fear him; </a:t>
            </a:r>
            <a:r>
              <a:rPr lang="en-US" baseline="30000" dirty="0"/>
              <a:t>12</a:t>
            </a:r>
            <a:r>
              <a:rPr lang="en-US" dirty="0"/>
              <a:t> as far as the east is from the west, so far does he remove our transgressions from us.  [</a:t>
            </a:r>
            <a:r>
              <a:rPr lang="en-US" dirty="0">
                <a:hlinkClick r:id="rId3" action="ppaction://hlinksldjump"/>
              </a:rPr>
              <a:t>R</a:t>
            </a:r>
            <a:r>
              <a:rPr lang="en-US" dirty="0"/>
              <a:t>]</a:t>
            </a:r>
          </a:p>
        </p:txBody>
      </p:sp>
    </p:spTree>
    <p:extLst>
      <p:ext uri="{BB962C8B-B14F-4D97-AF65-F5344CB8AC3E}">
        <p14:creationId xmlns:p14="http://schemas.microsoft.com/office/powerpoint/2010/main" val="1233739341"/>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77500" lnSpcReduction="20000"/>
          </a:bodyPr>
          <a:lstStyle/>
          <a:p>
            <a:r>
              <a:rPr lang="en-US" dirty="0"/>
              <a:t>The psalms in our lesson this week point to a God of steadfast love for His people, one who is compassionate and merciful, who reconciles us to Himself by forgiving all our sins and healing our brokenness. Such a God deserves our highest praise, our complete surrender, our undivided love, and our best obedience.</a:t>
            </a:r>
          </a:p>
          <a:p>
            <a:pPr lvl="1"/>
            <a:r>
              <a:rPr lang="en-US" dirty="0"/>
              <a:t>It Endures Forever</a:t>
            </a:r>
          </a:p>
          <a:p>
            <a:pPr lvl="1"/>
            <a:r>
              <a:rPr lang="en-US" dirty="0"/>
              <a:t>A Clean Heart</a:t>
            </a:r>
          </a:p>
          <a:p>
            <a:pPr lvl="1"/>
            <a:r>
              <a:rPr lang="en-US" dirty="0"/>
              <a:t>Majestic and merciful</a:t>
            </a:r>
          </a:p>
          <a:p>
            <a:pPr lvl="1"/>
            <a:r>
              <a:rPr lang="en-US" dirty="0"/>
              <a:t>Bless the Lord</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Endures Forever</a:t>
            </a:r>
          </a:p>
        </p:txBody>
      </p:sp>
      <p:sp>
        <p:nvSpPr>
          <p:cNvPr id="3" name="Content Placeholder 2"/>
          <p:cNvSpPr>
            <a:spLocks noGrp="1"/>
          </p:cNvSpPr>
          <p:nvPr>
            <p:ph idx="1"/>
          </p:nvPr>
        </p:nvSpPr>
        <p:spPr>
          <a:xfrm>
            <a:off x="3505200" y="1676400"/>
            <a:ext cx="5562600" cy="5181600"/>
          </a:xfrm>
        </p:spPr>
        <p:txBody>
          <a:bodyPr>
            <a:normAutofit/>
          </a:bodyPr>
          <a:lstStyle/>
          <a:p>
            <a:r>
              <a:rPr lang="en-US" dirty="0"/>
              <a:t>How does the writer of Psalm 136 make sure we get the point about God’s character of love? (</a:t>
            </a:r>
            <a:r>
              <a:rPr lang="en-US" dirty="0">
                <a:hlinkClick r:id="rId4" action="ppaction://hlinksldjump"/>
              </a:rPr>
              <a:t>Ps 136:1-3,26</a:t>
            </a:r>
            <a:r>
              <a:rPr lang="en-US" dirty="0"/>
              <a:t>)</a:t>
            </a:r>
          </a:p>
          <a:p>
            <a:r>
              <a:rPr lang="en-US" dirty="0"/>
              <a:t>What actions of the Lord does the psalmist point to that indicate His steadfast love for His people? [</a:t>
            </a:r>
            <a:r>
              <a:rPr lang="en-US" dirty="0">
                <a:hlinkClick r:id="rId5" action="ppaction://hlinksldjump"/>
              </a:rPr>
              <a:t>Reasons for Thanksgiving</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Clean Heart</a:t>
            </a:r>
          </a:p>
        </p:txBody>
      </p:sp>
      <p:sp>
        <p:nvSpPr>
          <p:cNvPr id="3" name="Content Placeholder 2"/>
          <p:cNvSpPr>
            <a:spLocks noGrp="1"/>
          </p:cNvSpPr>
          <p:nvPr>
            <p:ph idx="1"/>
          </p:nvPr>
        </p:nvSpPr>
        <p:spPr>
          <a:xfrm>
            <a:off x="3505200" y="1676400"/>
            <a:ext cx="5562600" cy="5029200"/>
          </a:xfrm>
        </p:spPr>
        <p:txBody>
          <a:bodyPr>
            <a:normAutofit fontScale="77500" lnSpcReduction="20000"/>
          </a:bodyPr>
          <a:lstStyle/>
          <a:p>
            <a:r>
              <a:rPr lang="en-US" dirty="0"/>
              <a:t>What was the cry of David’s heart when the Holy Spirit convicted him of sin? (</a:t>
            </a:r>
            <a:r>
              <a:rPr lang="en-US" dirty="0">
                <a:hlinkClick r:id="rId4" action="ppaction://hlinksldjump"/>
              </a:rPr>
              <a:t>Ps 51:1-2,7,10</a:t>
            </a:r>
            <a:r>
              <a:rPr lang="en-US" dirty="0"/>
              <a:t>) </a:t>
            </a:r>
          </a:p>
          <a:p>
            <a:r>
              <a:rPr lang="en-US" dirty="0"/>
              <a:t>What does David write about sacrifices in </a:t>
            </a:r>
            <a:r>
              <a:rPr lang="en-US" dirty="0">
                <a:hlinkClick r:id="rId5" action="ppaction://hlinksldjump"/>
              </a:rPr>
              <a:t>Ps 51:16-17</a:t>
            </a:r>
            <a:r>
              <a:rPr lang="en-US" dirty="0"/>
              <a:t>?</a:t>
            </a:r>
          </a:p>
          <a:p>
            <a:r>
              <a:rPr lang="en-US" dirty="0"/>
              <a:t>Where does the psalmist who wrote Ps 130 begin his cry to the Lord? (</a:t>
            </a:r>
            <a:r>
              <a:rPr lang="en-US" dirty="0">
                <a:hlinkClick r:id="rId6" action="ppaction://hlinksldjump"/>
              </a:rPr>
              <a:t>Ps 130:1-3</a:t>
            </a:r>
            <a:r>
              <a:rPr lang="en-US" dirty="0"/>
              <a:t>)</a:t>
            </a:r>
          </a:p>
          <a:p>
            <a:r>
              <a:rPr lang="en-US" dirty="0"/>
              <a:t>What does the psalmist remember that pulls him out of the depths? (</a:t>
            </a:r>
            <a:r>
              <a:rPr lang="en-US" dirty="0">
                <a:hlinkClick r:id="rId7" action="ppaction://hlinksldjump"/>
              </a:rPr>
              <a:t>Ps 130:4</a:t>
            </a:r>
            <a:r>
              <a:rPr lang="en-US" dirty="0"/>
              <a:t>)</a:t>
            </a:r>
          </a:p>
          <a:p>
            <a:r>
              <a:rPr lang="en-US" dirty="0"/>
              <a:t>Where does the assurance of God’s forgiveness lead the psalmist? (</a:t>
            </a:r>
            <a:r>
              <a:rPr lang="en-US" dirty="0">
                <a:hlinkClick r:id="rId8" action="ppaction://hlinksldjump"/>
              </a:rPr>
              <a:t>Ps 130:5-8</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Majestic and Merciful</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a:bodyPr>
          <a:lstStyle/>
          <a:p>
            <a:r>
              <a:rPr lang="en-US" dirty="0"/>
              <a:t>How does </a:t>
            </a:r>
            <a:r>
              <a:rPr lang="en-US" dirty="0">
                <a:hlinkClick r:id="rId4" action="ppaction://hlinksldjump"/>
              </a:rPr>
              <a:t>Ps 113 </a:t>
            </a:r>
            <a:r>
              <a:rPr lang="en-US" dirty="0"/>
              <a:t>describe both the transcendence and imminence of God? </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07BF1578-310A-E27E-9440-6C2F50899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F657A-D7B7-E8B0-EB6E-A36075B15FAF}"/>
              </a:ext>
            </a:extLst>
          </p:cNvPr>
          <p:cNvSpPr>
            <a:spLocks noGrp="1"/>
          </p:cNvSpPr>
          <p:nvPr>
            <p:ph type="title"/>
          </p:nvPr>
        </p:nvSpPr>
        <p:spPr/>
        <p:txBody>
          <a:bodyPr/>
          <a:lstStyle/>
          <a:p>
            <a:r>
              <a:rPr lang="en-US" dirty="0"/>
              <a:t>Bless the Lord</a:t>
            </a:r>
          </a:p>
        </p:txBody>
      </p:sp>
      <p:sp>
        <p:nvSpPr>
          <p:cNvPr id="3" name="Content Placeholder 2">
            <a:extLst>
              <a:ext uri="{FF2B5EF4-FFF2-40B4-BE49-F238E27FC236}">
                <a16:creationId xmlns:a16="http://schemas.microsoft.com/office/drawing/2014/main" id="{E0286D5F-2CEA-1EFC-51AC-8564B95A2C52}"/>
              </a:ext>
            </a:extLst>
          </p:cNvPr>
          <p:cNvSpPr>
            <a:spLocks noGrp="1"/>
          </p:cNvSpPr>
          <p:nvPr>
            <p:ph idx="1"/>
          </p:nvPr>
        </p:nvSpPr>
        <p:spPr/>
        <p:txBody>
          <a:bodyPr>
            <a:normAutofit fontScale="92500"/>
          </a:bodyPr>
          <a:lstStyle/>
          <a:p>
            <a:r>
              <a:rPr lang="en-US" dirty="0"/>
              <a:t>How does David begin this wonderful psalm of praise? (</a:t>
            </a:r>
            <a:r>
              <a:rPr lang="en-US" dirty="0">
                <a:hlinkClick r:id="rId4" action="ppaction://hlinksldjump"/>
              </a:rPr>
              <a:t>Ps 103:1-5</a:t>
            </a:r>
            <a:r>
              <a:rPr lang="en-US" dirty="0"/>
              <a:t>)</a:t>
            </a:r>
          </a:p>
          <a:p>
            <a:r>
              <a:rPr lang="en-US" dirty="0"/>
              <a:t>While this psalm starts with a focus on God’s blessing of individuals, how does it end? (</a:t>
            </a:r>
            <a:r>
              <a:rPr lang="en-US" dirty="0">
                <a:hlinkClick r:id="rId5" action="ppaction://hlinksldjump"/>
              </a:rPr>
              <a:t>Ps 103:19-22</a:t>
            </a:r>
            <a:r>
              <a:rPr lang="en-US" dirty="0"/>
              <a:t>)</a:t>
            </a:r>
          </a:p>
          <a:p>
            <a:r>
              <a:rPr lang="en-US" dirty="0"/>
              <a:t>What memorable and beloved  verses express the theme of this psalm? (</a:t>
            </a:r>
            <a:r>
              <a:rPr lang="en-US" dirty="0">
                <a:hlinkClick r:id="rId6" action="ppaction://hlinksldjump"/>
              </a:rPr>
              <a:t>Ps 103:8,11-12</a:t>
            </a:r>
            <a:r>
              <a:rPr lang="en-US" dirty="0"/>
              <a:t>)</a:t>
            </a:r>
          </a:p>
          <a:p>
            <a:endParaRPr lang="en-US" dirty="0"/>
          </a:p>
        </p:txBody>
      </p:sp>
    </p:spTree>
    <p:extLst>
      <p:ext uri="{BB962C8B-B14F-4D97-AF65-F5344CB8AC3E}">
        <p14:creationId xmlns:p14="http://schemas.microsoft.com/office/powerpoint/2010/main" val="3122274895"/>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The psalms in our study this week paint a beautiful portrait of a loving God.  </a:t>
            </a:r>
          </a:p>
          <a:p>
            <a:r>
              <a:rPr lang="en-US" dirty="0"/>
              <a:t>These psalms often use the Hebrew word “hesed” which can be translated as steadfast love, unfailing love, faithful love, lovingkindness, or mercy to describe God’s goodness toward us.</a:t>
            </a:r>
          </a:p>
          <a:p>
            <a:r>
              <a:rPr lang="en-US" dirty="0"/>
              <a:t>The refrain of Ps 136 repeats the truth in each of 26 verses that “His steadfast love endures forever.”</a:t>
            </a:r>
          </a:p>
          <a:p>
            <a:r>
              <a:rPr lang="en-US" dirty="0"/>
              <a:t>This theme is picked up in the NT with the Greek word agape to describe a love of God for this world that moved Him to give His only begotten Son.</a:t>
            </a:r>
          </a:p>
          <a:p>
            <a:r>
              <a:rPr lang="en-US" dirty="0"/>
              <a:t>So also in our psalms, the steadfast love of God moves Him to be gracious to those who fear Him. </a:t>
            </a:r>
          </a:p>
          <a:p>
            <a:endParaRPr 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In Psalm 51, David bares his soul before the Lord and before us, with a beautiful prayer of confession, repentance, asking for forgiveness and restoration so that he might again experience the joy of the Lord and the power of the Spirit in his life.</a:t>
            </a:r>
          </a:p>
          <a:p>
            <a:r>
              <a:rPr lang="en-US" dirty="0"/>
              <a:t>This can be a model prayer for us as we acknowledge our sin and ask for forgiveness.</a:t>
            </a:r>
          </a:p>
          <a:p>
            <a:r>
              <a:rPr lang="en-US" dirty="0"/>
              <a:t>If God can forgive David for his sins, surely He can forgive ours as well.</a:t>
            </a:r>
          </a:p>
          <a:p>
            <a:r>
              <a:rPr lang="en-US" dirty="0"/>
              <a:t>The psalmist who penned Psalm 130 started his cry to God out of the depths of darkness and despair but found his way out in only one verse.</a:t>
            </a:r>
          </a:p>
          <a:p>
            <a:r>
              <a:rPr lang="en-US" dirty="0"/>
              <a:t>His despairing thought was if God kept a record of our sins, who could stand?</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1313033</TotalTime>
  <Words>5695</Words>
  <Application>Microsoft Office PowerPoint</Application>
  <PresentationFormat>On-screen Show (4:3)</PresentationFormat>
  <Paragraphs>356</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vt:lpstr>
      <vt:lpstr>Arial Rounded MT Bold</vt:lpstr>
      <vt:lpstr>Calibri</vt:lpstr>
      <vt:lpstr>2_Default Design</vt:lpstr>
      <vt:lpstr>Default Design</vt:lpstr>
      <vt:lpstr>Psalms</vt:lpstr>
      <vt:lpstr>Memory Text Psalm 57:9-10 NKJV</vt:lpstr>
      <vt:lpstr>Overview</vt:lpstr>
      <vt:lpstr>It Endures Forever</vt:lpstr>
      <vt:lpstr>A Clean Heart</vt:lpstr>
      <vt:lpstr>Majestic and Merciful</vt:lpstr>
      <vt:lpstr>Bless the Lord</vt:lpstr>
      <vt:lpstr>Summary</vt:lpstr>
      <vt:lpstr>Summary</vt:lpstr>
      <vt:lpstr>Summary</vt:lpstr>
      <vt:lpstr>PowerPoint Presentation</vt:lpstr>
      <vt:lpstr>Psalm 136:1-3, 26 ESV</vt:lpstr>
      <vt:lpstr>Reasons to Give Thanks unto the Lord</vt:lpstr>
      <vt:lpstr>Psalm 51:1-2, 7, 10 ESV</vt:lpstr>
      <vt:lpstr>Psalm 51:16-17 ESV</vt:lpstr>
      <vt:lpstr>Psalm 130:1-3 NIV</vt:lpstr>
      <vt:lpstr>Psalm 130:4 NIV</vt:lpstr>
      <vt:lpstr>Psalm 130:5-8 NIV</vt:lpstr>
      <vt:lpstr>Psalm 113:4-9 NIV</vt:lpstr>
      <vt:lpstr>Psalm 103:1-5 ESV</vt:lpstr>
      <vt:lpstr>Psalm 103:19-22 ESV</vt:lpstr>
      <vt:lpstr>Psalm 103:8, 11-12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Your Mercy Reaches unto the Heavens</dc:title>
  <dc:subject>Psalms</dc:subject>
  <dc:creator>Kenneth J. McNulty</dc:creator>
  <cp:lastModifiedBy>Kenneth McNulty</cp:lastModifiedBy>
  <cp:revision>22319</cp:revision>
  <cp:lastPrinted>2016-06-03T16:02:10Z</cp:lastPrinted>
  <dcterms:created xsi:type="dcterms:W3CDTF">2005-09-30T23:50:48Z</dcterms:created>
  <dcterms:modified xsi:type="dcterms:W3CDTF">2024-02-17T01:17:57Z</dcterms:modified>
  <cp:category>Bible Book</cp:category>
</cp:coreProperties>
</file>