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Lst>
  <p:notesMasterIdLst>
    <p:notesMasterId r:id="rId22"/>
  </p:notesMasterIdLst>
  <p:handoutMasterIdLst>
    <p:handoutMasterId r:id="rId23"/>
  </p:handoutMasterIdLst>
  <p:sldIdLst>
    <p:sldId id="2889" r:id="rId3"/>
    <p:sldId id="2110" r:id="rId4"/>
    <p:sldId id="3067" r:id="rId5"/>
    <p:sldId id="1978" r:id="rId6"/>
    <p:sldId id="3119" r:id="rId7"/>
    <p:sldId id="2845" r:id="rId8"/>
    <p:sldId id="2914" r:id="rId9"/>
    <p:sldId id="3126" r:id="rId10"/>
    <p:sldId id="2915" r:id="rId11"/>
    <p:sldId id="3118" r:id="rId12"/>
    <p:sldId id="2949" r:id="rId13"/>
    <p:sldId id="2029" r:id="rId14"/>
    <p:sldId id="629" r:id="rId15"/>
    <p:sldId id="3121" r:id="rId16"/>
    <p:sldId id="3127" r:id="rId17"/>
    <p:sldId id="2863" r:id="rId18"/>
    <p:sldId id="2033" r:id="rId19"/>
    <p:sldId id="2846" r:id="rId20"/>
    <p:sldId id="3123" r:id="rId21"/>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00" autoAdjust="0"/>
    <p:restoredTop sz="61820" autoAdjust="0"/>
  </p:normalViewPr>
  <p:slideViewPr>
    <p:cSldViewPr>
      <p:cViewPr varScale="1">
        <p:scale>
          <a:sx n="52" d="100"/>
          <a:sy n="52" d="100"/>
        </p:scale>
        <p:origin x="1776" y="58"/>
      </p:cViewPr>
      <p:guideLst>
        <p:guide orient="horz" pos="2160"/>
        <p:guide pos="2880"/>
      </p:guideLst>
    </p:cSldViewPr>
  </p:slideViewPr>
  <p:outlineViewPr>
    <p:cViewPr>
      <p:scale>
        <a:sx n="33" d="100"/>
        <a:sy n="33" d="100"/>
      </p:scale>
      <p:origin x="0" y="-10930"/>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2/23/2024</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2288832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pPr>
            <a:r>
              <a:rPr lang="en-US" b="1" dirty="0"/>
              <a:t>Q1: Note the beatitudes that begin this psalm?  What does it mean to be blessed?</a:t>
            </a:r>
          </a:p>
          <a:p>
            <a:pPr marL="274320" indent="-274320" eaLnBrk="1" hangingPunct="1">
              <a:lnSpc>
                <a:spcPct val="80000"/>
              </a:lnSpc>
            </a:pPr>
            <a:r>
              <a:rPr lang="en-US" b="0" dirty="0"/>
              <a:t>1.  To be blessed means to be happy or joyful.</a:t>
            </a:r>
          </a:p>
          <a:p>
            <a:pPr marL="274320" indent="-274320" eaLnBrk="1" hangingPunct="1">
              <a:lnSpc>
                <a:spcPct val="80000"/>
              </a:lnSpc>
            </a:pPr>
            <a:r>
              <a:rPr lang="en-US" b="0" dirty="0"/>
              <a:t>2.  The NLT begins this psalm with the words, “Joyful are the people…”</a:t>
            </a:r>
          </a:p>
          <a:p>
            <a:pPr marL="274320" indent="-274320" eaLnBrk="1" hangingPunct="1">
              <a:lnSpc>
                <a:spcPct val="80000"/>
              </a:lnSpc>
            </a:pPr>
            <a:r>
              <a:rPr lang="en-US" b="0" dirty="0"/>
              <a:t>3.  With so much depression and sadness in our culture, people’s ears should perk up when they read about how to have joy and happiness.</a:t>
            </a:r>
          </a:p>
          <a:p>
            <a:pPr marL="274320" indent="-274320" eaLnBrk="1" hangingPunct="1">
              <a:lnSpc>
                <a:spcPct val="80000"/>
              </a:lnSpc>
            </a:pPr>
            <a:r>
              <a:rPr lang="en-US" b="0" dirty="0"/>
              <a:t>4.  Go to God’s word and find out how to have a joyful, happy, fulfilling life.</a:t>
            </a:r>
          </a:p>
          <a:p>
            <a:pPr marL="274320" indent="-274320" eaLnBrk="1" hangingPunct="1">
              <a:lnSpc>
                <a:spcPct val="80000"/>
              </a:lnSpc>
            </a:pPr>
            <a:endParaRPr lang="en-US" b="0" dirty="0"/>
          </a:p>
          <a:p>
            <a:pPr marL="274320" indent="-274320" eaLnBrk="1" hangingPunct="1">
              <a:lnSpc>
                <a:spcPct val="80000"/>
              </a:lnSpc>
            </a:pPr>
            <a:r>
              <a:rPr lang="en-US" b="1" dirty="0"/>
              <a:t>Q2: What is it that brings blessing and joy into the lives of God’s children?</a:t>
            </a:r>
          </a:p>
          <a:p>
            <a:pPr marL="274320" indent="-274320" eaLnBrk="1" hangingPunct="1">
              <a:lnSpc>
                <a:spcPct val="80000"/>
              </a:lnSpc>
            </a:pPr>
            <a:r>
              <a:rPr lang="en-US" b="0" dirty="0"/>
              <a:t>1.  They walk according to the law of the LORD.</a:t>
            </a:r>
          </a:p>
          <a:p>
            <a:pPr marL="274320" indent="-274320" eaLnBrk="1" hangingPunct="1">
              <a:lnSpc>
                <a:spcPct val="80000"/>
              </a:lnSpc>
            </a:pPr>
            <a:r>
              <a:rPr lang="en-US" b="0" dirty="0"/>
              <a:t>2.  They keep His statutes.</a:t>
            </a:r>
          </a:p>
          <a:p>
            <a:pPr marL="274320" indent="-274320" eaLnBrk="1" hangingPunct="1">
              <a:lnSpc>
                <a:spcPct val="80000"/>
              </a:lnSpc>
            </a:pPr>
            <a:r>
              <a:rPr lang="en-US" b="0" dirty="0"/>
              <a:t>3.  They are blameless, living in obedience to the law.</a:t>
            </a:r>
          </a:p>
          <a:p>
            <a:pPr marL="274320" indent="-274320" eaLnBrk="1" hangingPunct="1">
              <a:lnSpc>
                <a:spcPct val="80000"/>
              </a:lnSpc>
            </a:pPr>
            <a:r>
              <a:rPr lang="en-US" b="0" dirty="0"/>
              <a:t>4.  They seek the Lord with all their heart.</a:t>
            </a:r>
          </a:p>
          <a:p>
            <a:pPr marL="274320" indent="-274320" eaLnBrk="1" hangingPunct="1">
              <a:lnSpc>
                <a:spcPct val="80000"/>
              </a:lnSpc>
            </a:pPr>
            <a:r>
              <a:rPr lang="en-US" b="0" dirty="0"/>
              <a:t>5.  If we take these first two verses as a synonymous parallelism, when we seek the Lord with all our heart, we will walk according the law of the Lord.</a:t>
            </a:r>
          </a:p>
          <a:p>
            <a:pPr marL="274320" indent="-274320" eaLnBrk="1" hangingPunct="1">
              <a:lnSpc>
                <a:spcPct val="80000"/>
              </a:lnSpc>
            </a:pPr>
            <a:r>
              <a:rPr lang="en-US" b="0" dirty="0"/>
              <a:t>6.  Remember what Jesus said about loving Him and keeping His commandments?</a:t>
            </a:r>
          </a:p>
          <a:p>
            <a:pPr marL="274320" indent="-274320" eaLnBrk="1" hangingPunct="1">
              <a:lnSpc>
                <a:spcPct val="80000"/>
              </a:lnSpc>
            </a:pPr>
            <a:r>
              <a:rPr lang="en-US" b="1" dirty="0"/>
              <a:t>John 14:15 ESV</a:t>
            </a:r>
            <a:r>
              <a:rPr lang="en-US" b="0" dirty="0"/>
              <a:t> - 15 "If you love me, you will keep my commandments.</a:t>
            </a:r>
          </a:p>
          <a:p>
            <a:pPr marL="274320" indent="-274320" eaLnBrk="1" hangingPunct="1">
              <a:lnSpc>
                <a:spcPct val="80000"/>
              </a:lnSpc>
            </a:pPr>
            <a:endParaRPr lang="en-US" b="0" dirty="0"/>
          </a:p>
          <a:p>
            <a:pPr marL="274320" indent="-274320" eaLnBrk="1" hangingPunct="1">
              <a:lnSpc>
                <a:spcPct val="80000"/>
              </a:lnSpc>
            </a:pPr>
            <a:r>
              <a:rPr lang="en-US" b="1" dirty="0"/>
              <a:t>Q3: What are some of the different synonyms used in these verses for the word of God?</a:t>
            </a:r>
          </a:p>
          <a:p>
            <a:pPr marL="274320" indent="-274320" eaLnBrk="1" hangingPunct="1">
              <a:lnSpc>
                <a:spcPct val="80000"/>
              </a:lnSpc>
            </a:pPr>
            <a:r>
              <a:rPr lang="en-US" b="0" dirty="0"/>
              <a:t>1.  The law of the Lord.</a:t>
            </a:r>
          </a:p>
          <a:p>
            <a:pPr marL="274320" indent="-274320" eaLnBrk="1" hangingPunct="1">
              <a:lnSpc>
                <a:spcPct val="80000"/>
              </a:lnSpc>
            </a:pPr>
            <a:r>
              <a:rPr lang="en-US" b="0" dirty="0"/>
              <a:t>2.  His statutes.</a:t>
            </a:r>
          </a:p>
          <a:p>
            <a:pPr marL="274320" indent="-274320" eaLnBrk="1" hangingPunct="1">
              <a:lnSpc>
                <a:spcPct val="80000"/>
              </a:lnSpc>
            </a:pPr>
            <a:r>
              <a:rPr lang="en-US" b="0" dirty="0"/>
              <a:t>3.  His ways.</a:t>
            </a:r>
          </a:p>
          <a:p>
            <a:pPr marL="274320" indent="-274320" eaLnBrk="1" hangingPunct="1">
              <a:lnSpc>
                <a:spcPct val="80000"/>
              </a:lnSpc>
            </a:pPr>
            <a:r>
              <a:rPr lang="en-US" b="0" dirty="0"/>
              <a:t>4.  His precepts.</a:t>
            </a:r>
          </a:p>
          <a:p>
            <a:pPr marL="274320" indent="-274320" eaLnBrk="1" hangingPunct="1">
              <a:lnSpc>
                <a:spcPct val="80000"/>
              </a:lnSpc>
            </a:pPr>
            <a:r>
              <a:rPr lang="en-US" b="0" dirty="0"/>
              <a:t>5.  His decrees.</a:t>
            </a:r>
          </a:p>
          <a:p>
            <a:pPr marL="274320" indent="-274320" eaLnBrk="1" hangingPunct="1">
              <a:lnSpc>
                <a:spcPct val="80000"/>
              </a:lnSpc>
            </a:pPr>
            <a:r>
              <a:rPr lang="en-US" b="0" dirty="0"/>
              <a:t>6.  His commands.</a:t>
            </a:r>
          </a:p>
          <a:p>
            <a:pPr marL="274320" indent="-274320" eaLnBrk="1" hangingPunct="1">
              <a:lnSpc>
                <a:spcPct val="80000"/>
              </a:lnSpc>
            </a:pPr>
            <a:r>
              <a:rPr lang="en-US" b="0" dirty="0"/>
              <a:t>7.  His righteous laws.</a:t>
            </a:r>
          </a:p>
          <a:p>
            <a:pPr marL="274320" indent="-274320" eaLnBrk="1" hangingPunct="1">
              <a:lnSpc>
                <a:spcPct val="80000"/>
              </a:lnSpc>
            </a:pPr>
            <a:r>
              <a:rPr lang="en-US" b="0" dirty="0"/>
              <a:t>8.  In this psalm, these are all synonyms for the word of God, the Torah, the inspired commands and instructions of the Lord.</a:t>
            </a:r>
          </a:p>
          <a:p>
            <a:pPr marL="274320" indent="-274320" eaLnBrk="1" hangingPunct="1">
              <a:lnSpc>
                <a:spcPct val="80000"/>
              </a:lnSpc>
            </a:pPr>
            <a:r>
              <a:rPr lang="en-US" b="0" dirty="0"/>
              <a:t>9.  Verses 5 – 8 express the psalmists desire to be steadfast in following God’s instructions.</a:t>
            </a:r>
          </a:p>
          <a:p>
            <a:pPr marL="274320" indent="-274320" eaLnBrk="1" hangingPunct="1">
              <a:lnSpc>
                <a:spcPct val="80000"/>
              </a:lnSpc>
            </a:pPr>
            <a:r>
              <a:rPr lang="en-US" b="0" dirty="0"/>
              <a:t>10. Can we express that same desire?</a:t>
            </a:r>
          </a:p>
          <a:p>
            <a:pPr marL="274320" indent="-274320" eaLnBrk="1" hangingPunct="1">
              <a:lnSpc>
                <a:spcPct val="80000"/>
              </a:lnSpc>
            </a:pPr>
            <a:r>
              <a:rPr lang="en-US" b="0" dirty="0"/>
              <a:t>11. Even though we may fall and come short of full and consistent obedience, that should be our desire.</a:t>
            </a:r>
          </a:p>
          <a:p>
            <a:pPr marL="274320" indent="-274320" eaLnBrk="1" hangingPunct="1">
              <a:lnSpc>
                <a:spcPct val="80000"/>
              </a:lnSpc>
            </a:pPr>
            <a:r>
              <a:rPr lang="en-US" b="0" dirty="0"/>
              <a:t>12. And we can be glad that God will not utterly forsake us because we have full and free forgiveness in the Lord Jesus Christ.</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11</a:t>
            </a:fld>
            <a:endParaRPr lang="en-US" dirty="0"/>
          </a:p>
        </p:txBody>
      </p:sp>
    </p:spTree>
    <p:extLst>
      <p:ext uri="{BB962C8B-B14F-4D97-AF65-F5344CB8AC3E}">
        <p14:creationId xmlns:p14="http://schemas.microsoft.com/office/powerpoint/2010/main" val="2652129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is the psalmist teaching us in these verses?</a:t>
            </a:r>
          </a:p>
          <a:p>
            <a:pPr marL="274320" indent="-274320"/>
            <a:r>
              <a:rPr lang="en-US" dirty="0"/>
              <a:t>1.  He is teaching us how to live a pure life.</a:t>
            </a:r>
          </a:p>
          <a:p>
            <a:pPr marL="274320" indent="-274320"/>
            <a:r>
              <a:rPr lang="en-US" dirty="0"/>
              <a:t>2.  He asks a question to get us to think, and he provides us an answer to his question.</a:t>
            </a:r>
          </a:p>
          <a:p>
            <a:pPr marL="274320" indent="-274320"/>
            <a:r>
              <a:rPr lang="en-US" dirty="0"/>
              <a:t>3.  We can have a life of purity by living according to the word of God.</a:t>
            </a:r>
          </a:p>
          <a:p>
            <a:pPr marL="274320" indent="-274320"/>
            <a:endParaRPr lang="en-US" dirty="0"/>
          </a:p>
          <a:p>
            <a:pPr marL="274320" indent="-274320"/>
            <a:r>
              <a:rPr lang="en-US" b="1" dirty="0"/>
              <a:t>Q2:  What does it mean to hide God’s word in your heart?</a:t>
            </a:r>
          </a:p>
          <a:p>
            <a:pPr marL="274320" indent="-274320"/>
            <a:r>
              <a:rPr lang="en-US" dirty="0"/>
              <a:t>1.  Perhaps we can think of several levels of meaning here.</a:t>
            </a:r>
          </a:p>
          <a:p>
            <a:pPr marL="274320" indent="-274320"/>
            <a:r>
              <a:rPr lang="en-US" dirty="0"/>
              <a:t>2.  First is to know and understand God’s word: what does it say and what does it mean, and how should I live in the light of it.</a:t>
            </a:r>
          </a:p>
          <a:p>
            <a:pPr marL="274320" indent="-274320"/>
            <a:r>
              <a:rPr lang="en-US" dirty="0"/>
              <a:t>3.  Second, to memorize the word of God and hide it in our hearts.</a:t>
            </a:r>
          </a:p>
          <a:p>
            <a:pPr marL="274320" indent="-274320"/>
            <a:r>
              <a:rPr lang="en-US" dirty="0"/>
              <a:t>4.  When we memorize the Word, it is fixed in our minds, and we don’t have to question it or try to look it up, or quote in incorrectly.</a:t>
            </a:r>
          </a:p>
          <a:p>
            <a:pPr marL="274320" indent="-274320"/>
            <a:r>
              <a:rPr lang="en-US" dirty="0"/>
              <a:t>5.  Third, it is hid in our hearts, not just in our minds.</a:t>
            </a:r>
          </a:p>
          <a:p>
            <a:pPr marL="274320" indent="-274320"/>
            <a:r>
              <a:rPr lang="en-US" dirty="0"/>
              <a:t>6.  This would speak of loving the Word and the Giver of the Word.</a:t>
            </a:r>
          </a:p>
          <a:p>
            <a:pPr marL="274320" indent="-274320"/>
            <a:r>
              <a:rPr lang="en-US" dirty="0"/>
              <a:t>7.  It is a desire to keep the word of God because we love Him, not because we have to.</a:t>
            </a:r>
          </a:p>
          <a:p>
            <a:pPr marL="274320" indent="-274320"/>
            <a:r>
              <a:rPr lang="en-US" dirty="0"/>
              <a:t>8.  And as we fix the word of God in our hearts, we will know right from wrong and will be able to stay on the path of purity.</a:t>
            </a:r>
          </a:p>
          <a:p>
            <a:pPr marL="274320" indent="-274320"/>
            <a:endParaRPr lang="en-US" dirty="0"/>
          </a:p>
          <a:p>
            <a:pPr marL="274320" indent="-274320"/>
            <a:r>
              <a:rPr lang="en-US" b="1" dirty="0"/>
              <a:t>Q3:  How well did Jesus know the word of God?</a:t>
            </a:r>
          </a:p>
          <a:p>
            <a:pPr marL="274320" indent="-274320"/>
            <a:r>
              <a:rPr lang="en-US" dirty="0"/>
              <a:t>1.  It is clear that Jesus had memorized scripture.</a:t>
            </a:r>
          </a:p>
          <a:p>
            <a:pPr marL="274320" indent="-274320"/>
            <a:r>
              <a:rPr lang="en-US" dirty="0"/>
              <a:t>2.  During His ministry, there is never any indication that He needed to pull out a scroll to find a passage.</a:t>
            </a:r>
          </a:p>
          <a:p>
            <a:pPr marL="274320" indent="-274320"/>
            <a:r>
              <a:rPr lang="en-US" dirty="0"/>
              <a:t>3.  On the road to Emmaus, He “</a:t>
            </a:r>
            <a:r>
              <a:rPr lang="en-US" sz="1200" b="0" i="0" kern="1200" dirty="0">
                <a:solidFill>
                  <a:schemeClr val="tx1"/>
                </a:solidFill>
                <a:effectLst/>
                <a:latin typeface="Arial" charset="0"/>
                <a:ea typeface="+mn-ea"/>
                <a:cs typeface="+mn-cs"/>
              </a:rPr>
              <a:t>expounded unto them in all the scriptures the things concerning himself.”</a:t>
            </a:r>
          </a:p>
          <a:p>
            <a:pPr marL="274320" indent="-274320"/>
            <a:r>
              <a:rPr lang="en-US" sz="1200" b="0" i="0" kern="1200" dirty="0">
                <a:solidFill>
                  <a:schemeClr val="tx1"/>
                </a:solidFill>
                <a:effectLst/>
                <a:latin typeface="Arial" charset="0"/>
                <a:ea typeface="+mn-ea"/>
                <a:cs typeface="+mn-cs"/>
              </a:rPr>
              <a:t>4.  So clearly, Jesus had memorized all the OT messianic prophecies.</a:t>
            </a:r>
          </a:p>
          <a:p>
            <a:pPr marL="274320" indent="-274320"/>
            <a:r>
              <a:rPr lang="en-US" dirty="0"/>
              <a:t>5.  And when tempted in the wilderness, He met every temptation with “It is written” and a quotation from the word of God.</a:t>
            </a:r>
          </a:p>
          <a:p>
            <a:pPr marL="274320" indent="-274320"/>
            <a:r>
              <a:rPr lang="en-US" dirty="0"/>
              <a:t>6.  Again in this passage we see all the synonyms for the word of God: your word, your commands, your decrees, your laws, your statutes, your precepts. </a:t>
            </a:r>
          </a:p>
          <a:p>
            <a:pPr marL="274320" indent="-274320"/>
            <a:r>
              <a:rPr lang="en-US" dirty="0"/>
              <a:t>7.  There is also a little memory hook that I would like to pass on for remembering the text of Psalm 119:11.</a:t>
            </a:r>
          </a:p>
          <a:p>
            <a:pPr marL="274320" indent="-274320"/>
            <a:r>
              <a:rPr lang="en-US" dirty="0"/>
              <a:t>8.  The key word in this verse is Hid (Thy word have I </a:t>
            </a:r>
            <a:r>
              <a:rPr lang="en-US" u="sng" dirty="0"/>
              <a:t>hid</a:t>
            </a:r>
            <a:r>
              <a:rPr lang="en-US" dirty="0"/>
              <a:t> in my heart.)</a:t>
            </a:r>
          </a:p>
          <a:p>
            <a:pPr marL="274320" indent="-274320"/>
            <a:r>
              <a:rPr lang="en-US" dirty="0"/>
              <a:t>9.  Think of the text citation, 119:11, as the nine hiding between the two elevens.</a:t>
            </a:r>
          </a:p>
          <a:p>
            <a:pPr marL="274320" indent="-274320"/>
            <a:endParaRPr lang="en-US" dirty="0"/>
          </a:p>
          <a:p>
            <a:pPr marL="274320" indent="-274320"/>
            <a:r>
              <a:rPr lang="en-US" dirty="0"/>
              <a:t> </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12</a:t>
            </a:fld>
            <a:endParaRPr lang="en-US" dirty="0"/>
          </a:p>
        </p:txBody>
      </p:sp>
    </p:spTree>
    <p:extLst>
      <p:ext uri="{BB962C8B-B14F-4D97-AF65-F5344CB8AC3E}">
        <p14:creationId xmlns:p14="http://schemas.microsoft.com/office/powerpoint/2010/main" val="935144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8AC8EBC-2397-47E1-952A-8B446487247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72CB98-8A5A-4FED-BDA0-C6AEDED91154}"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27138" name="Rectangle 2">
            <a:extLst>
              <a:ext uri="{FF2B5EF4-FFF2-40B4-BE49-F238E27FC236}">
                <a16:creationId xmlns:a16="http://schemas.microsoft.com/office/drawing/2014/main" id="{AB0658E2-5FC7-45EF-897B-DD4D69C8EFC8}"/>
              </a:ext>
            </a:extLst>
          </p:cNvPr>
          <p:cNvSpPr>
            <a:spLocks noGrp="1" noRot="1" noChangeAspect="1" noChangeArrowheads="1" noTextEdit="1"/>
          </p:cNvSpPr>
          <p:nvPr>
            <p:ph type="sldImg"/>
          </p:nvPr>
        </p:nvSpPr>
        <p:spPr>
          <a:ln/>
        </p:spPr>
      </p:sp>
      <p:sp>
        <p:nvSpPr>
          <p:cNvPr id="1627139" name="Rectangle 3">
            <a:extLst>
              <a:ext uri="{FF2B5EF4-FFF2-40B4-BE49-F238E27FC236}">
                <a16:creationId xmlns:a16="http://schemas.microsoft.com/office/drawing/2014/main" id="{11C274E4-7652-4368-B239-D6F2AE0512DB}"/>
              </a:ext>
            </a:extLst>
          </p:cNvPr>
          <p:cNvSpPr>
            <a:spLocks noGrp="1" noChangeArrowheads="1"/>
          </p:cNvSpPr>
          <p:nvPr>
            <p:ph type="body" idx="1"/>
          </p:nvPr>
        </p:nvSpPr>
        <p:spPr/>
        <p:txBody>
          <a:bodyPr/>
          <a:lstStyle/>
          <a:p>
            <a:pPr marL="274320" indent="-274320"/>
            <a:r>
              <a:rPr lang="en-US" altLang="en-US" b="1" dirty="0"/>
              <a:t>Q1:  How does the psalmist view the word of God based on these texts?</a:t>
            </a:r>
          </a:p>
          <a:p>
            <a:pPr marL="274320" indent="-274320"/>
            <a:r>
              <a:rPr lang="en-US" altLang="en-US" dirty="0"/>
              <a:t>1.  It is precious to him, of more value that silver and gold.</a:t>
            </a:r>
          </a:p>
          <a:p>
            <a:pPr marL="274320" indent="-274320"/>
            <a:r>
              <a:rPr lang="en-US" altLang="en-US" dirty="0"/>
              <a:t>2.  It is eternal, fixed, unchanging.  </a:t>
            </a:r>
          </a:p>
          <a:p>
            <a:pPr marL="274320" indent="-274320"/>
            <a:r>
              <a:rPr lang="en-US" altLang="en-US" dirty="0"/>
              <a:t>3.  It is the light of truth that dispels the darkness of error.</a:t>
            </a:r>
          </a:p>
          <a:p>
            <a:pPr marL="274320" indent="-274320"/>
            <a:r>
              <a:rPr lang="en-US" altLang="en-US" dirty="0"/>
              <a:t>4.  It brings peace and blessing to all those who love it and obey it.</a:t>
            </a:r>
          </a:p>
          <a:p>
            <a:pPr marL="274320" indent="-274320"/>
            <a:r>
              <a:rPr lang="en-US" altLang="en-US" dirty="0"/>
              <a:t>5.  It is worthy of day-long meditation.</a:t>
            </a:r>
          </a:p>
          <a:p>
            <a:pPr marL="274320" indent="-274320"/>
            <a:r>
              <a:rPr lang="en-US" altLang="en-US" dirty="0"/>
              <a:t>6.  He sees the great value and benefits for successful living in the word of God.</a:t>
            </a:r>
          </a:p>
          <a:p>
            <a:pPr marL="274320" indent="-274320"/>
            <a:r>
              <a:rPr lang="en-US" altLang="en-US" dirty="0"/>
              <a:t>7.  How about us?</a:t>
            </a:r>
          </a:p>
          <a:p>
            <a:pPr marL="274320" indent="-274320"/>
            <a:r>
              <a:rPr lang="en-US" altLang="en-US" dirty="0"/>
              <a:t>8.  Do we value the word of God as much as these verses indicate we should?</a:t>
            </a:r>
          </a:p>
          <a:p>
            <a:pPr marL="274320" indent="-274320"/>
            <a:r>
              <a:rPr lang="en-US" altLang="en-US" dirty="0"/>
              <a:t>9.  What do we meditate on all the day?</a:t>
            </a:r>
          </a:p>
          <a:p>
            <a:pPr marL="274320" indent="-274320"/>
            <a:r>
              <a:rPr lang="en-US" altLang="en-US" dirty="0"/>
              <a:t>10. Chances are we spend way more time on TV than we do in our Bibles.</a:t>
            </a:r>
          </a:p>
          <a:p>
            <a:pPr marL="274320" indent="-274320"/>
            <a:r>
              <a:rPr lang="en-US" altLang="en-US" dirty="0"/>
              <a:t>11. And I am as guilty as anyone.</a:t>
            </a:r>
          </a:p>
          <a:p>
            <a:pPr marL="274320" indent="-274320"/>
            <a:r>
              <a:rPr lang="en-US" altLang="en-US" dirty="0"/>
              <a:t>12. We need to become once more “the people of the book.””</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does this psalm teach about difficult times that God allows us to go through?</a:t>
            </a:r>
          </a:p>
          <a:p>
            <a:pPr marL="274320" indent="-274320"/>
            <a:r>
              <a:rPr lang="en-US" altLang="en-US" dirty="0"/>
              <a:t>1.  These times can be a test of our character to strengthen and refine us.</a:t>
            </a:r>
          </a:p>
          <a:p>
            <a:pPr marL="274320" indent="-274320"/>
            <a:endParaRPr lang="en-US" altLang="en-US" dirty="0"/>
          </a:p>
          <a:p>
            <a:pPr marL="274320" indent="-274320"/>
            <a:r>
              <a:rPr lang="en-US" altLang="en-US" b="1" dirty="0"/>
              <a:t>Q2: What difficulties did Joseph go through?</a:t>
            </a:r>
          </a:p>
          <a:p>
            <a:pPr marL="274320" indent="-274320"/>
            <a:r>
              <a:rPr lang="en-US" altLang="en-US" dirty="0"/>
              <a:t>1.  Hated by his brothers.</a:t>
            </a:r>
          </a:p>
          <a:p>
            <a:pPr marL="274320" indent="-274320"/>
            <a:r>
              <a:rPr lang="en-US" altLang="en-US" dirty="0"/>
              <a:t>2.  Sold into slavery.</a:t>
            </a:r>
          </a:p>
          <a:p>
            <a:pPr marL="274320" indent="-274320"/>
            <a:r>
              <a:rPr lang="en-US" altLang="en-US" dirty="0"/>
              <a:t>3.  Accused of sexual assault by Potiphar’s wife.</a:t>
            </a:r>
          </a:p>
          <a:p>
            <a:pPr marL="274320" indent="-274320"/>
            <a:r>
              <a:rPr lang="en-US" altLang="en-US" dirty="0"/>
              <a:t>4.  Spent at least 2 years in prison for a crime he didn’t commit.</a:t>
            </a:r>
          </a:p>
          <a:p>
            <a:pPr marL="274320" indent="-274320"/>
            <a:endParaRPr lang="en-US" altLang="en-US" dirty="0"/>
          </a:p>
          <a:p>
            <a:pPr marL="274320" indent="-274320"/>
            <a:r>
              <a:rPr lang="en-US" altLang="en-US" b="1" dirty="0"/>
              <a:t>Q3:  How did Joseph do on the character test?</a:t>
            </a:r>
          </a:p>
          <a:p>
            <a:pPr marL="274320" indent="-274320"/>
            <a:r>
              <a:rPr lang="en-US" altLang="en-US" dirty="0"/>
              <a:t>1.  When approached by Potiphar’s wife for sex he said:</a:t>
            </a:r>
          </a:p>
          <a:p>
            <a:pPr marL="274320" indent="-274320"/>
            <a:r>
              <a:rPr lang="en-US" altLang="en-US" b="1" dirty="0"/>
              <a:t>Genesis 39:9 ESV</a:t>
            </a:r>
            <a:r>
              <a:rPr lang="en-US" altLang="en-US" dirty="0"/>
              <a:t> -  How then can I do this great wickedness and sin against God?"</a:t>
            </a:r>
          </a:p>
          <a:p>
            <a:pPr marL="274320" indent="-274320"/>
            <a:r>
              <a:rPr lang="en-US" altLang="en-US" dirty="0"/>
              <a:t>2.  He was faithful to God.</a:t>
            </a:r>
          </a:p>
          <a:p>
            <a:pPr marL="274320" indent="-274320"/>
            <a:r>
              <a:rPr lang="en-US" altLang="en-US" dirty="0"/>
              <a:t>3.  God’s timing is not our timing.  </a:t>
            </a:r>
          </a:p>
          <a:p>
            <a:pPr marL="274320" indent="-274320"/>
            <a:r>
              <a:rPr lang="en-US" altLang="en-US" dirty="0"/>
              <a:t>4.  But God was always blessing Joseph and moving him along in the right direction.</a:t>
            </a:r>
          </a:p>
          <a:p>
            <a:pPr marL="274320" indent="-274320"/>
            <a:r>
              <a:rPr lang="en-US" altLang="en-US" dirty="0"/>
              <a:t>5.  He became the prison manager.</a:t>
            </a:r>
          </a:p>
          <a:p>
            <a:pPr marL="274320" indent="-274320"/>
            <a:r>
              <a:rPr lang="en-US" altLang="en-US" dirty="0"/>
              <a:t>6.  God gave him the interpretation of the baker and cup bearer’s dreams.</a:t>
            </a:r>
          </a:p>
          <a:p>
            <a:pPr marL="274320" indent="-274320"/>
            <a:r>
              <a:rPr lang="en-US" altLang="en-US" dirty="0"/>
              <a:t>7.  And when the time came of the years of plenty, he was 30 years old and ready to take on the responsibility of saving the lives of many, even his own family.</a:t>
            </a:r>
          </a:p>
          <a:p>
            <a:pPr marL="274320" indent="-274320"/>
            <a:r>
              <a:rPr lang="en-US" altLang="en-US" dirty="0"/>
              <a:t>8.  He could see the hand of God in all that happened.</a:t>
            </a:r>
          </a:p>
          <a:p>
            <a:pPr marL="274320" indent="-274320"/>
            <a:r>
              <a:rPr lang="en-US" altLang="en-US" dirty="0"/>
              <a:t>9.  Speaking to his brothers, he said:</a:t>
            </a:r>
          </a:p>
          <a:p>
            <a:pPr marL="274320" indent="-274320"/>
            <a:r>
              <a:rPr lang="en-US" altLang="en-US" b="1" dirty="0"/>
              <a:t>Genesis 50:20 ESV</a:t>
            </a:r>
            <a:r>
              <a:rPr lang="en-US" altLang="en-US" dirty="0"/>
              <a:t> - 20 As for you, you meant evil against me, but God meant it for good, to bring it about that many people should be kept alive, as they are today.</a:t>
            </a:r>
          </a:p>
          <a:p>
            <a:pPr marL="274320" indent="-274320"/>
            <a:r>
              <a:rPr lang="en-US" altLang="en-US" dirty="0"/>
              <a:t>10. God may use discipline in our lives too to strengthen us and prepare us to fit into His plans.</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1453087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How does God use the testing times that He allows?</a:t>
            </a:r>
          </a:p>
          <a:p>
            <a:pPr marL="274320" indent="-274320"/>
            <a:r>
              <a:rPr lang="en-US" dirty="0"/>
              <a:t>1.  He uses them to refine our characters, to strengthen our faith, and make us mature Christians that will be able to endure unto the end.</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15</a:t>
            </a:fld>
            <a:endParaRPr lang="en-US" dirty="0"/>
          </a:p>
        </p:txBody>
      </p:sp>
    </p:spTree>
    <p:extLst>
      <p:ext uri="{BB962C8B-B14F-4D97-AF65-F5344CB8AC3E}">
        <p14:creationId xmlns:p14="http://schemas.microsoft.com/office/powerpoint/2010/main" val="3073865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dirty="0"/>
              <a:t>1.  This psalm starts out by describing three things that the righteous do </a:t>
            </a:r>
            <a:r>
              <a:rPr lang="en-US" b="1" dirty="0"/>
              <a:t>not</a:t>
            </a:r>
            <a:r>
              <a:rPr lang="en-US" dirty="0"/>
              <a:t> do.</a:t>
            </a:r>
          </a:p>
          <a:p>
            <a:pPr marL="274320" indent="-274320"/>
            <a:r>
              <a:rPr lang="en-US" dirty="0"/>
              <a:t>2.  Blessed is the man who walks not…</a:t>
            </a:r>
          </a:p>
          <a:p>
            <a:pPr marL="274320" indent="-274320"/>
            <a:r>
              <a:rPr lang="en-US" dirty="0"/>
              <a:t>3.  Again, the blessed man is the one who is joyful and happy and at peace.</a:t>
            </a:r>
          </a:p>
          <a:p>
            <a:pPr marL="274320" indent="-274320"/>
            <a:endParaRPr lang="en-US" dirty="0"/>
          </a:p>
          <a:p>
            <a:pPr marL="274320" indent="-274320"/>
            <a:r>
              <a:rPr lang="en-US" b="1" dirty="0"/>
              <a:t>Q1: How does verse 1 present the progressive nature of sin?</a:t>
            </a:r>
          </a:p>
          <a:p>
            <a:pPr marL="274320" indent="-274320"/>
            <a:r>
              <a:rPr lang="en-US" dirty="0"/>
              <a:t>1.  We start out </a:t>
            </a:r>
            <a:r>
              <a:rPr lang="en-US" b="0" dirty="0"/>
              <a:t>walking with the wicked</a:t>
            </a:r>
            <a:r>
              <a:rPr lang="en-US" altLang="en-US" sz="1200" b="0" dirty="0"/>
              <a:t>, then standing with sinners, then finally sitting with the scoffers, having reached a condition where we are settled into rejection of God and His truth.</a:t>
            </a:r>
          </a:p>
          <a:p>
            <a:pPr marL="274320" indent="-274320"/>
            <a:r>
              <a:rPr lang="en-US" altLang="en-US" sz="1200" b="0" dirty="0"/>
              <a:t>2.  When we are walking, it is not hard to separate and go a different direction.</a:t>
            </a:r>
          </a:p>
          <a:p>
            <a:pPr marL="274320" indent="-274320"/>
            <a:r>
              <a:rPr lang="en-US" altLang="en-US" sz="1200" b="0" dirty="0"/>
              <a:t>3.  When we are standing, it is a little harder to overcome the inertia and walk away.</a:t>
            </a:r>
          </a:p>
          <a:p>
            <a:pPr marL="274320" indent="-274320"/>
            <a:r>
              <a:rPr lang="en-US" altLang="en-US" sz="1200" b="0" dirty="0"/>
              <a:t>4.  And when we’re sitting we have settled down into the easy chair of sin and it’s hard to get up.</a:t>
            </a:r>
          </a:p>
          <a:p>
            <a:pPr marL="274320" indent="-274320"/>
            <a:r>
              <a:rPr lang="en-US" altLang="en-US" sz="1200" b="0" dirty="0"/>
              <a:t>5.  We end up with the scoffers, that are not just content to reject God on their own, but scoff at, and make fun of, the righteous and their God.</a:t>
            </a:r>
          </a:p>
          <a:p>
            <a:pPr marL="274320" indent="-274320">
              <a:lnSpc>
                <a:spcPct val="80000"/>
              </a:lnSpc>
            </a:pPr>
            <a:r>
              <a:rPr lang="en-US" altLang="en-US" sz="1200" b="0" dirty="0"/>
              <a:t>6.  Sin is progressive, and unless we deal with it quickly, it becomes more and more enslaving.</a:t>
            </a:r>
          </a:p>
          <a:p>
            <a:pPr marL="274320" indent="-274320">
              <a:lnSpc>
                <a:spcPct val="80000"/>
              </a:lnSpc>
            </a:pPr>
            <a:r>
              <a:rPr lang="en-US" altLang="en-US" sz="1200" b="0" dirty="0"/>
              <a:t>7.  And before we know it, we have turned our back on the Lord and His grace.</a:t>
            </a:r>
          </a:p>
          <a:p>
            <a:pPr marL="274320" indent="-274320"/>
            <a:endParaRPr lang="en-US" b="0" dirty="0"/>
          </a:p>
          <a:p>
            <a:pPr marL="274320" indent="-274320"/>
            <a:r>
              <a:rPr lang="en-US" b="1" dirty="0"/>
              <a:t>Q2: In contrast to delighting in sin, in what does the righteous delight?</a:t>
            </a:r>
          </a:p>
          <a:p>
            <a:pPr marL="274320" indent="-274320"/>
            <a:r>
              <a:rPr lang="en-US" b="0" dirty="0"/>
              <a:t>1.  He delights in the law of the LORD, and he meditates on it day and night.</a:t>
            </a:r>
          </a:p>
          <a:p>
            <a:pPr marL="274320" indent="-274320"/>
            <a:r>
              <a:rPr lang="en-US" b="0" dirty="0"/>
              <a:t>2.  Now when we think of the law of the Lord, many think of just the 10 commandments.</a:t>
            </a:r>
          </a:p>
          <a:p>
            <a:pPr marL="274320" indent="-274320"/>
            <a:r>
              <a:rPr lang="en-US" b="0" dirty="0"/>
              <a:t>3.  But the Hebrew used here is torah which means instruction or precept and refers to the entire written revelation of God’s will.</a:t>
            </a:r>
          </a:p>
          <a:p>
            <a:pPr marL="274320" indent="-274320"/>
            <a:r>
              <a:rPr lang="en-US" b="0" dirty="0"/>
              <a:t>4.  The inspired word of God: OT and NT is our Torah.</a:t>
            </a:r>
          </a:p>
          <a:p>
            <a:pPr marL="274320" indent="-274320"/>
            <a:r>
              <a:rPr lang="en-US" b="0" dirty="0"/>
              <a:t>5.  Happy is the man who loves God’s word!  </a:t>
            </a:r>
          </a:p>
          <a:p>
            <a:pPr marL="274320" indent="-274320"/>
            <a:r>
              <a:rPr lang="en-US" b="0" dirty="0"/>
              <a:t>6.  Want to be happy? Shun sin and meditate on the word of God.</a:t>
            </a:r>
          </a:p>
          <a:p>
            <a:pPr marL="274320" indent="-274320"/>
            <a:endParaRPr lang="en-US" b="0" dirty="0"/>
          </a:p>
          <a:p>
            <a:pPr marL="274320" indent="-274320"/>
            <a:r>
              <a:rPr lang="en-US" b="1" dirty="0"/>
              <a:t>Q3:  What does the psalmist say is the result of choosing the righteous life?</a:t>
            </a:r>
          </a:p>
          <a:p>
            <a:pPr marL="274320" indent="-274320"/>
            <a:r>
              <a:rPr lang="en-US" b="0" dirty="0"/>
              <a:t>1.  Verse 3 describes him as being planted by the streams of water.</a:t>
            </a:r>
          </a:p>
          <a:p>
            <a:pPr marL="274320" indent="-274320"/>
            <a:r>
              <a:rPr lang="en-US" b="0" dirty="0"/>
              <a:t>2.  Before I studied this verse, I thought that this tree just came from a seed that happened to fall on the river bank and grew up there.</a:t>
            </a:r>
          </a:p>
          <a:p>
            <a:pPr marL="274320" indent="-274320"/>
            <a:r>
              <a:rPr lang="en-US" b="0" dirty="0"/>
              <a:t>3.  But the action here is much more intentional.  </a:t>
            </a:r>
          </a:p>
          <a:p>
            <a:pPr marL="274320" indent="-274320"/>
            <a:r>
              <a:rPr lang="en-US" b="0" dirty="0"/>
              <a:t>4.  The tree is planted, and the Hebrew word used there means transplanted.</a:t>
            </a:r>
          </a:p>
          <a:p>
            <a:pPr marL="274320" indent="-274320"/>
            <a:r>
              <a:rPr lang="en-US" b="0" dirty="0"/>
              <a:t>5.  And this is not just a river that happens to be flowing by.</a:t>
            </a:r>
          </a:p>
          <a:p>
            <a:pPr marL="274320" indent="-274320"/>
            <a:r>
              <a:rPr lang="en-US" b="0" dirty="0"/>
              <a:t>6.  The tree is transplanted between streams (plural).</a:t>
            </a:r>
          </a:p>
          <a:p>
            <a:pPr marL="274320" indent="-274320"/>
            <a:r>
              <a:rPr lang="en-US" b="0" dirty="0"/>
              <a:t>7.  And the Hebrew word for these streams (</a:t>
            </a:r>
            <a:r>
              <a:rPr lang="en-US" b="0" dirty="0" err="1"/>
              <a:t>peh’leg</a:t>
            </a:r>
            <a:r>
              <a:rPr lang="en-US" b="0" dirty="0"/>
              <a:t>) means in irrigation ditch or canal.</a:t>
            </a:r>
          </a:p>
          <a:p>
            <a:pPr marL="274320" indent="-274320"/>
            <a:r>
              <a:rPr lang="en-US" b="0" dirty="0"/>
              <a:t>8.  So here we have the Master Gardner transplanting the tree to a place in the orchard that He’s carefully prepared.</a:t>
            </a:r>
          </a:p>
          <a:p>
            <a:pPr marL="274320" indent="-274320"/>
            <a:r>
              <a:rPr lang="en-US" b="0" dirty="0"/>
              <a:t>9.  It is a place where it can get sunshine, water, nourishment, and bear fruit.</a:t>
            </a:r>
          </a:p>
          <a:p>
            <a:pPr marL="274320" indent="-274320"/>
            <a:r>
              <a:rPr lang="en-US" b="0" dirty="0"/>
              <a:t>10. And because it’s roots are well watered, the tree will not wither when the heat of trials and tribulations come along.</a:t>
            </a:r>
          </a:p>
          <a:p>
            <a:pPr marL="274320" indent="-274320"/>
            <a:r>
              <a:rPr lang="en-US" b="0" dirty="0"/>
              <a:t>11. So if you choose the way of the righteous, God’s plan is to plant you in the orchard of His church so that you can bear fruit for His kingdom.</a:t>
            </a:r>
          </a:p>
          <a:p>
            <a:pPr marL="274320" indent="-274320"/>
            <a:r>
              <a:rPr lang="en-US" b="0" dirty="0"/>
              <a:t>12. The fruit we bear for the kingdom of God shall not wither.</a:t>
            </a:r>
          </a:p>
          <a:p>
            <a:pPr marL="274320" indent="-274320"/>
            <a:r>
              <a:rPr lang="en-US" b="0" dirty="0"/>
              <a:t>13. Our influence for good in the lives of others can have eternal consequences.</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16</a:t>
            </a:fld>
            <a:endParaRPr lang="en-US" dirty="0"/>
          </a:p>
        </p:txBody>
      </p:sp>
    </p:spTree>
    <p:extLst>
      <p:ext uri="{BB962C8B-B14F-4D97-AF65-F5344CB8AC3E}">
        <p14:creationId xmlns:p14="http://schemas.microsoft.com/office/powerpoint/2010/main" val="3948049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r>
              <a:rPr lang="en-US" b="1" dirty="0"/>
              <a:t>Q1:  What is chaff?</a:t>
            </a:r>
          </a:p>
          <a:p>
            <a:pPr marL="274320" lvl="0" indent="-274320"/>
            <a:r>
              <a:rPr lang="en-US" dirty="0"/>
              <a:t>1.  Chaff is the hull that grows around the kernel of wheat.</a:t>
            </a:r>
          </a:p>
          <a:p>
            <a:pPr marL="274320" lvl="0" indent="-274320"/>
            <a:r>
              <a:rPr lang="en-US" dirty="0"/>
              <a:t>2.  When they thrashed the wheat in Israel, they would throw it up in the air, and the wind would blow away the lighter chaff and the kernels of wheat would fall back to the threshing floor.</a:t>
            </a:r>
          </a:p>
          <a:p>
            <a:pPr marL="274320" lvl="0" indent="-274320"/>
            <a:r>
              <a:rPr lang="en-US" dirty="0"/>
              <a:t>3.  The chaff was good for nothing; it was a nuisance to be gotten rid of.</a:t>
            </a:r>
          </a:p>
          <a:p>
            <a:pPr marL="274320" lvl="0" indent="-274320"/>
            <a:r>
              <a:rPr lang="en-US" dirty="0"/>
              <a:t>4.  In contrast to the tree that was living, the chaff was dead; it had no root and bore no fruit.</a:t>
            </a:r>
          </a:p>
          <a:p>
            <a:pPr marL="274320" lvl="0" indent="-274320"/>
            <a:endParaRPr lang="en-US" dirty="0"/>
          </a:p>
          <a:p>
            <a:pPr marL="274320" lvl="0" indent="-274320"/>
            <a:endParaRPr lang="en-US"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538221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altLang="en-US" b="1" dirty="0"/>
              <a:t>Q1: What is the bad news for those who have chosen to reject God and rebel against His word?</a:t>
            </a:r>
          </a:p>
          <a:p>
            <a:pPr marL="274320" indent="-274320"/>
            <a:r>
              <a:rPr lang="en-US" altLang="en-US" dirty="0"/>
              <a:t>1.  Judgment is coming!</a:t>
            </a:r>
          </a:p>
          <a:p>
            <a:pPr marL="274320" indent="-274320"/>
            <a:r>
              <a:rPr lang="en-US" altLang="en-US" dirty="0"/>
              <a:t>2.  And this psalm says that that the wicked will not stand in the judgment.</a:t>
            </a:r>
          </a:p>
          <a:p>
            <a:pPr marL="274320" indent="-274320"/>
            <a:r>
              <a:rPr lang="en-US" altLang="en-US" dirty="0"/>
              <a:t>3.  They will be condemned by their sins.</a:t>
            </a:r>
          </a:p>
          <a:p>
            <a:pPr marL="274320" indent="-274320"/>
            <a:r>
              <a:rPr lang="en-US" altLang="en-US" dirty="0"/>
              <a:t>4.  There will be two groups, the wicked and the righteous, and God will separate them like the sheep from the goats.</a:t>
            </a:r>
          </a:p>
          <a:p>
            <a:pPr marL="274320" indent="-274320"/>
            <a:r>
              <a:rPr lang="en-US" altLang="en-US" dirty="0"/>
              <a:t>5.  The Lord knows them that are His, and this will become evident when Jesus returns in glory.</a:t>
            </a:r>
          </a:p>
          <a:p>
            <a:pPr marL="274320" indent="-274320"/>
            <a:endParaRPr lang="en-US" altLang="en-US" dirty="0"/>
          </a:p>
          <a:p>
            <a:pPr marL="274320" indent="-274320"/>
            <a:r>
              <a:rPr lang="en-US" altLang="en-US" b="1" dirty="0"/>
              <a:t>Q2:  What makes the righteous “righteous” if they too have sinned?  Is it just a matter of degrees?  How can anyone claim to be righteous when the Bible says all have sinned and come short of the glory of God?</a:t>
            </a:r>
          </a:p>
          <a:p>
            <a:pPr marL="274320" indent="-274320"/>
            <a:r>
              <a:rPr lang="en-US" altLang="en-US" dirty="0"/>
              <a:t>1.  Our only claim to righteousness is through the forgiveness of sin.</a:t>
            </a:r>
          </a:p>
          <a:p>
            <a:pPr marL="274320" indent="-274320"/>
            <a:r>
              <a:rPr lang="en-US" altLang="en-US" dirty="0"/>
              <a:t>2.  It is accepting the grace of God by faith.</a:t>
            </a:r>
          </a:p>
          <a:p>
            <a:pPr marL="274320" indent="-274320"/>
            <a:r>
              <a:rPr lang="en-US" altLang="en-US" dirty="0"/>
              <a:t>3.  It is trusting in the shed blood of Jesus to cover our sins and give us His righteousness.</a:t>
            </a:r>
          </a:p>
          <a:p>
            <a:pPr marL="274320" indent="-274320"/>
            <a:r>
              <a:rPr lang="en-US" altLang="en-US" b="1" dirty="0"/>
              <a:t>1 John 1:9 ESV </a:t>
            </a:r>
            <a:r>
              <a:rPr lang="en-US" altLang="en-US" dirty="0"/>
              <a:t>- 9 If we confess our sins, he is faithful and just to forgive us our sins and to cleanse us from all unrighteousness.</a:t>
            </a:r>
          </a:p>
          <a:p>
            <a:pPr marL="274320" indent="-274320"/>
            <a:r>
              <a:rPr lang="en-US" altLang="en-US" dirty="0"/>
              <a:t>4.  That is the only way anyone can be come righteous.</a:t>
            </a:r>
          </a:p>
          <a:p>
            <a:pPr marL="274320" indent="-274320"/>
            <a:r>
              <a:rPr lang="en-US" altLang="en-US" dirty="0"/>
              <a:t>5.  When the wicked refuse the grace of God and refuse to confess their sins, they bear their own sins in the judgment.</a:t>
            </a:r>
          </a:p>
          <a:p>
            <a:pPr marL="274320" indent="-274320"/>
            <a:r>
              <a:rPr lang="en-US" altLang="en-US" dirty="0"/>
              <a:t>6.  By contrast, Christ bears the sins of the righteous, and His righteousness is placed to our account.</a:t>
            </a:r>
          </a:p>
          <a:p>
            <a:pPr marL="274320" indent="-274320"/>
            <a:r>
              <a:rPr lang="en-US" altLang="en-US" b="1" dirty="0"/>
              <a:t>Romans 8:1 ESV</a:t>
            </a:r>
            <a:r>
              <a:rPr lang="en-US" altLang="en-US" dirty="0"/>
              <a:t> - There is therefore now no condemnation for those who are in Christ Jesus.</a:t>
            </a:r>
          </a:p>
          <a:p>
            <a:pPr marL="274320" indent="-274320"/>
            <a:endParaRPr lang="en-US" altLang="en-US" dirty="0"/>
          </a:p>
          <a:p>
            <a:pPr marL="274320" indent="-274320"/>
            <a:r>
              <a:rPr lang="en-US" altLang="en-US" b="1" dirty="0"/>
              <a:t>Q3: What is the end result for the righteous and the wicked.</a:t>
            </a:r>
          </a:p>
          <a:p>
            <a:pPr marL="274320" indent="-274320"/>
            <a:r>
              <a:rPr lang="en-US" altLang="en-US" dirty="0"/>
              <a:t>1.  First we see the final destiny of the wicked: they will perish.</a:t>
            </a:r>
          </a:p>
          <a:p>
            <a:pPr marL="274320" indent="-274320"/>
            <a:r>
              <a:rPr lang="en-US" altLang="en-US" dirty="0"/>
              <a:t>2.  They will be destroyed and be no more.</a:t>
            </a:r>
          </a:p>
          <a:p>
            <a:pPr marL="274320" indent="-274320"/>
            <a:r>
              <a:rPr lang="en-US" altLang="en-US" dirty="0"/>
              <a:t>3.  The wages of sin is death, eternal death.</a:t>
            </a:r>
          </a:p>
          <a:p>
            <a:pPr marL="274320" indent="-274320"/>
            <a:r>
              <a:rPr lang="en-US" altLang="en-US" dirty="0"/>
              <a:t>4.  So the end result for the righteous must be the opposite of that.</a:t>
            </a:r>
          </a:p>
          <a:p>
            <a:pPr marL="274320" indent="-274320"/>
            <a:r>
              <a:rPr lang="en-US" altLang="en-US" dirty="0"/>
              <a:t>5.  The opposite of eternal death is eternal life.</a:t>
            </a:r>
          </a:p>
          <a:p>
            <a:pPr marL="274320" indent="-274320"/>
            <a:r>
              <a:rPr lang="en-US" altLang="en-US" dirty="0"/>
              <a:t>6.  That is the implied destiny of the righteous in this psalm.</a:t>
            </a:r>
          </a:p>
          <a:p>
            <a:pPr marL="274320" indent="-274320"/>
            <a:r>
              <a:rPr lang="en-US" altLang="en-US" dirty="0"/>
              <a:t>7.  This final verse says the Lord knows the way of the righteous.</a:t>
            </a:r>
          </a:p>
          <a:p>
            <a:pPr marL="274320" indent="-274320"/>
            <a:r>
              <a:rPr lang="en-US" altLang="en-US" dirty="0"/>
              <a:t>8.  He knows us; He knows our hearts; He knows all about us; He loves us.</a:t>
            </a:r>
          </a:p>
          <a:p>
            <a:pPr marL="274320" indent="-274320"/>
            <a:r>
              <a:rPr lang="en-US" altLang="en-US" dirty="0"/>
              <a:t>9.  The implication of the Lord knowing the way of the righteous is that the righteous have a loving, saving relationship with Him.</a:t>
            </a:r>
          </a:p>
          <a:p>
            <a:pPr marL="274320" indent="-274320"/>
            <a:r>
              <a:rPr lang="en-US" altLang="en-US" dirty="0"/>
              <a:t>10. So God gives us the freedom to make the choice of which path to follow.</a:t>
            </a:r>
          </a:p>
          <a:p>
            <a:pPr marL="274320" indent="-274320"/>
            <a:r>
              <a:rPr lang="en-US" altLang="en-US" dirty="0"/>
              <a:t>11. One path leads to eternal death, the other to eternal life.</a:t>
            </a:r>
          </a:p>
          <a:p>
            <a:pPr marL="274320" indent="-274320"/>
            <a:r>
              <a:rPr lang="en-US" altLang="en-US" dirty="0"/>
              <a:t>12. I am reminded of the words of Moses</a:t>
            </a:r>
          </a:p>
          <a:p>
            <a:pPr marL="274320" indent="-274320"/>
            <a:r>
              <a:rPr lang="en-US" altLang="en-US" b="1" dirty="0"/>
              <a:t>Deuteronomy 30:19 ESV </a:t>
            </a:r>
            <a:r>
              <a:rPr lang="en-US" altLang="en-US" dirty="0"/>
              <a:t>- I call heaven and earth to witness against you today, that I have set before you life and death, blessing and curse. Therefore choose life, that you and your offspring may live,</a:t>
            </a:r>
          </a:p>
          <a:p>
            <a:pPr marL="274320" indent="-274320"/>
            <a:r>
              <a:rPr lang="en-US" altLang="en-US" dirty="0"/>
              <a:t>13. And I am also reminded of Joshua’s confession:</a:t>
            </a:r>
          </a:p>
          <a:p>
            <a:pPr marL="274320" indent="-274320"/>
            <a:r>
              <a:rPr lang="en-US" altLang="en-US" b="1" dirty="0"/>
              <a:t>Joshua 24:15 ESV</a:t>
            </a:r>
            <a:r>
              <a:rPr lang="en-US" altLang="en-US" dirty="0"/>
              <a:t> – … But as for me and my house, we will serve the LORD.“</a:t>
            </a:r>
          </a:p>
          <a:p>
            <a:pPr marL="274320" indent="-274320"/>
            <a:r>
              <a:rPr lang="en-US" altLang="en-US" dirty="0"/>
              <a:t>  </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18</a:t>
            </a:fld>
            <a:endParaRPr lang="en-US" dirty="0"/>
          </a:p>
        </p:txBody>
      </p:sp>
    </p:spTree>
    <p:extLst>
      <p:ext uri="{BB962C8B-B14F-4D97-AF65-F5344CB8AC3E}">
        <p14:creationId xmlns:p14="http://schemas.microsoft.com/office/powerpoint/2010/main" val="632578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marR="0" indent="-274320" algn="l" defTabSz="914400" rtl="0" eaLnBrk="0" fontAlgn="base" latinLnBrk="0" hangingPunct="0">
              <a:lnSpc>
                <a:spcPct val="100000"/>
              </a:lnSpc>
              <a:spcBef>
                <a:spcPct val="30000"/>
              </a:spcBef>
              <a:spcAft>
                <a:spcPct val="0"/>
              </a:spcAft>
              <a:buClrTx/>
              <a:buSzTx/>
              <a:buFontTx/>
              <a:buNone/>
              <a:tabLst/>
              <a:defRPr/>
            </a:pPr>
            <a:r>
              <a:rPr lang="en-US" b="1" dirty="0"/>
              <a:t>Q1: How many gates did Jesus say you could choose to enter?</a:t>
            </a:r>
          </a:p>
          <a:p>
            <a:pPr marL="274320" indent="-274320"/>
            <a:r>
              <a:rPr lang="en-US" dirty="0"/>
              <a:t>1.  Just two: the </a:t>
            </a:r>
            <a:r>
              <a:rPr lang="en-US" baseline="0" dirty="0"/>
              <a:t>narrow gate or the wide gate.</a:t>
            </a:r>
          </a:p>
          <a:p>
            <a:pPr marL="274320" indent="-274320"/>
            <a:endParaRPr lang="en-US" baseline="0" dirty="0"/>
          </a:p>
          <a:p>
            <a:pPr marL="274320" indent="-274320"/>
            <a:r>
              <a:rPr lang="en-US" b="1" baseline="0" dirty="0"/>
              <a:t>Q2: Where do they lead?</a:t>
            </a:r>
          </a:p>
          <a:p>
            <a:pPr marL="274320" indent="-274320"/>
            <a:r>
              <a:rPr lang="en-US" baseline="0" dirty="0"/>
              <a:t>1.  The narrow gate and the hard path lead to life; the wide gate and the easy path lead to destruction.</a:t>
            </a:r>
          </a:p>
          <a:p>
            <a:pPr marL="274320" indent="-274320"/>
            <a:endParaRPr lang="en-US" baseline="0" dirty="0"/>
          </a:p>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19</a:t>
            </a:fld>
            <a:endParaRPr lang="en-US" dirty="0"/>
          </a:p>
        </p:txBody>
      </p:sp>
    </p:spTree>
    <p:extLst>
      <p:ext uri="{BB962C8B-B14F-4D97-AF65-F5344CB8AC3E}">
        <p14:creationId xmlns:p14="http://schemas.microsoft.com/office/powerpoint/2010/main" val="405961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defRPr/>
            </a:pPr>
            <a:r>
              <a:rPr lang="en-US" b="1" dirty="0"/>
              <a:t>B2:</a:t>
            </a:r>
          </a:p>
          <a:p>
            <a:pPr marL="274320" indent="-274320" eaLnBrk="1" hangingPunct="1">
              <a:lnSpc>
                <a:spcPct val="80000"/>
              </a:lnSpc>
              <a:defRPr/>
            </a:pPr>
            <a:r>
              <a:rPr lang="en-US" dirty="0"/>
              <a:t>1.  This is not a call for God to teach us to remember and celebrate a birthday every year.</a:t>
            </a:r>
          </a:p>
          <a:p>
            <a:pPr marL="274320" indent="-274320" eaLnBrk="1" hangingPunct="1">
              <a:lnSpc>
                <a:spcPct val="80000"/>
              </a:lnSpc>
              <a:defRPr/>
            </a:pPr>
            <a:r>
              <a:rPr lang="en-US" dirty="0"/>
              <a:t>2.  If we look at the context of this verse, Moses is comparing the immortality of God and His eternal existence to the brevity of man’s existence before death.</a:t>
            </a:r>
          </a:p>
          <a:p>
            <a:pPr marL="274320" indent="-274320" eaLnBrk="1" hangingPunct="1">
              <a:lnSpc>
                <a:spcPct val="80000"/>
              </a:lnSpc>
              <a:defRPr/>
            </a:pPr>
            <a:r>
              <a:rPr lang="en-US" b="0" dirty="0"/>
              <a:t>3.  He starts out by writing:</a:t>
            </a:r>
          </a:p>
          <a:p>
            <a:pPr marL="274320" indent="-274320" eaLnBrk="1" hangingPunct="1">
              <a:lnSpc>
                <a:spcPct val="80000"/>
              </a:lnSpc>
              <a:defRPr/>
            </a:pPr>
            <a:r>
              <a:rPr lang="en-US" b="1" dirty="0"/>
              <a:t>Psalm 90:2 ESV</a:t>
            </a:r>
            <a:r>
              <a:rPr lang="en-US" b="0" dirty="0"/>
              <a:t> - 2 … from everlasting to everlasting you are God.</a:t>
            </a:r>
          </a:p>
          <a:p>
            <a:pPr marL="274320" indent="-274320" eaLnBrk="1" hangingPunct="1">
              <a:lnSpc>
                <a:spcPct val="80000"/>
              </a:lnSpc>
              <a:defRPr/>
            </a:pPr>
            <a:r>
              <a:rPr lang="en-US" b="1" dirty="0"/>
              <a:t>Psalm 90:4-6 NIV </a:t>
            </a:r>
            <a:r>
              <a:rPr lang="en-US" dirty="0"/>
              <a:t>- 4 A thousand years in your sight are like a day that has just gone by, or like a watch in the night. 5 Yet you sweep people away in the sleep of death--they are like the new grass of the morning: 6 In the morning it springs up new, but by evening it is dry and withered.</a:t>
            </a:r>
          </a:p>
          <a:p>
            <a:pPr marL="274320" indent="-274320" eaLnBrk="1" hangingPunct="1">
              <a:lnSpc>
                <a:spcPct val="80000"/>
              </a:lnSpc>
              <a:defRPr/>
            </a:pPr>
            <a:r>
              <a:rPr lang="en-US" dirty="0"/>
              <a:t>4.  God is eternal; we are mortal.</a:t>
            </a:r>
          </a:p>
          <a:p>
            <a:pPr marL="274320" indent="-274320" eaLnBrk="1" hangingPunct="1">
              <a:lnSpc>
                <a:spcPct val="80000"/>
              </a:lnSpc>
              <a:defRPr/>
            </a:pPr>
            <a:r>
              <a:rPr lang="en-US" dirty="0"/>
              <a:t>5.  We have only a few years upon the stage of life and we are gone.</a:t>
            </a:r>
          </a:p>
          <a:p>
            <a:pPr marL="274320" indent="-274320" eaLnBrk="1" hangingPunct="1">
              <a:lnSpc>
                <a:spcPct val="80000"/>
              </a:lnSpc>
              <a:defRPr/>
            </a:pPr>
            <a:r>
              <a:rPr lang="en-US" dirty="0"/>
              <a:t>6.  So this is a plea that God would help us to see the brevity of life and appreciate each day and the opportunities is gives us.</a:t>
            </a:r>
          </a:p>
          <a:p>
            <a:pPr marL="274320" indent="-274320" eaLnBrk="1" hangingPunct="1">
              <a:lnSpc>
                <a:spcPct val="80000"/>
              </a:lnSpc>
              <a:defRPr/>
            </a:pPr>
            <a:r>
              <a:rPr lang="en-US" dirty="0"/>
              <a:t>7.  The NLT paraphrases it this way:</a:t>
            </a:r>
          </a:p>
          <a:p>
            <a:pPr marL="274320" indent="-274320" eaLnBrk="1" hangingPunct="1">
              <a:lnSpc>
                <a:spcPct val="80000"/>
              </a:lnSpc>
              <a:defRPr/>
            </a:pPr>
            <a:r>
              <a:rPr lang="en-US" b="1" dirty="0"/>
              <a:t>Psalm 90:12 NLT</a:t>
            </a:r>
            <a:r>
              <a:rPr lang="en-US" dirty="0"/>
              <a:t> - Teach us to realize the brevity of life, so that we may grow in wisdom.</a:t>
            </a:r>
          </a:p>
          <a:p>
            <a:pPr marL="274320" indent="-274320" eaLnBrk="1" hangingPunct="1">
              <a:lnSpc>
                <a:spcPct val="80000"/>
              </a:lnSpc>
              <a:defRPr/>
            </a:pPr>
            <a:r>
              <a:rPr lang="en-US" dirty="0"/>
              <a:t>8.  So let’s be thankful for each new day of life.</a:t>
            </a:r>
          </a:p>
          <a:p>
            <a:pPr marL="274320" indent="-274320" eaLnBrk="1" hangingPunct="1">
              <a:lnSpc>
                <a:spcPct val="80000"/>
              </a:lnSpc>
              <a:defRPr/>
            </a:pPr>
            <a:r>
              <a:rPr lang="en-US" dirty="0"/>
              <a:t>9.  Let us make the most of each day.</a:t>
            </a:r>
          </a:p>
          <a:p>
            <a:pPr marL="274320" indent="-274320" eaLnBrk="1" hangingPunct="1">
              <a:lnSpc>
                <a:spcPct val="80000"/>
              </a:lnSpc>
              <a:defRPr/>
            </a:pPr>
            <a:r>
              <a:rPr lang="en-US" dirty="0"/>
              <a:t>10. And let us use each day in a way that will bring glory to God.</a:t>
            </a:r>
          </a:p>
          <a:p>
            <a:pPr marL="274320" indent="-274320" eaLnBrk="1" hangingPunct="1">
              <a:lnSpc>
                <a:spcPct val="80000"/>
              </a:lnSpc>
              <a:defRPr/>
            </a:pPr>
            <a:endParaRPr lang="en-US" dirty="0"/>
          </a:p>
          <a:p>
            <a:pPr marL="274320" indent="-274320" eaLnBrk="1" hangingPunct="1">
              <a:lnSpc>
                <a:spcPct val="80000"/>
              </a:lnSpc>
              <a:defRPr/>
            </a:pPr>
            <a:r>
              <a:rPr lang="en-US" b="1" dirty="0"/>
              <a:t>B3:</a:t>
            </a:r>
          </a:p>
          <a:p>
            <a:pPr marL="274320" indent="-274320"/>
            <a:r>
              <a:rPr lang="en-US" b="0" dirty="0"/>
              <a:t>1.  Wisdom is the ability to make good decisions that will lead to a successful outcome.</a:t>
            </a:r>
          </a:p>
          <a:p>
            <a:pPr marL="274320" indent="-274320"/>
            <a:r>
              <a:rPr lang="en-US" b="0" dirty="0"/>
              <a:t>2.  Wisdom is different than knowledge.</a:t>
            </a:r>
          </a:p>
          <a:p>
            <a:pPr marL="274320" indent="-274320"/>
            <a:r>
              <a:rPr lang="en-US" b="0" dirty="0"/>
              <a:t>3.  Knowledge is an understanding of the facts based on experience or education.</a:t>
            </a:r>
          </a:p>
          <a:p>
            <a:pPr marL="274320" indent="-274320"/>
            <a:r>
              <a:rPr lang="en-US" b="0" dirty="0"/>
              <a:t>4.  Wisdom is the ability to make good judgments based on knowledge and experience.</a:t>
            </a:r>
          </a:p>
          <a:p>
            <a:pPr marL="274320" indent="-274320"/>
            <a:r>
              <a:rPr lang="en-US" b="0" dirty="0"/>
              <a:t>5.  There is an interesting saying that illustrates the difference:</a:t>
            </a:r>
          </a:p>
          <a:p>
            <a:pPr marL="731520" lvl="1" indent="-274320"/>
            <a:r>
              <a:rPr lang="en-US" b="0" dirty="0"/>
              <a:t>“Knowledge is knowing that a tomato is a fruit; wisdom is deciding not to put it in a fruit salad.”</a:t>
            </a:r>
          </a:p>
          <a:p>
            <a:pPr marL="274320" indent="-274320" eaLnBrk="1" hangingPunct="1">
              <a:lnSpc>
                <a:spcPct val="80000"/>
              </a:lnSpc>
              <a:defRPr/>
            </a:pPr>
            <a:endParaRPr lang="en-US" dirty="0"/>
          </a:p>
          <a:p>
            <a:pPr marL="274320" indent="-274320" eaLnBrk="1" hangingPunct="1">
              <a:lnSpc>
                <a:spcPct val="80000"/>
              </a:lnSpc>
              <a:defRPr/>
            </a:pPr>
            <a:r>
              <a:rPr lang="en-US" b="1" dirty="0"/>
              <a:t>B4:</a:t>
            </a:r>
          </a:p>
          <a:p>
            <a:pPr marL="274320" indent="-274320"/>
            <a:r>
              <a:rPr lang="en-US" b="1" dirty="0"/>
              <a:t>Psalm 111:10 ESV </a:t>
            </a:r>
            <a:r>
              <a:rPr lang="en-US" b="0" dirty="0"/>
              <a:t>- The fear of the LORD is the beginning of wisdom;…</a:t>
            </a:r>
          </a:p>
          <a:p>
            <a:pPr marL="274320" indent="-274320"/>
            <a:r>
              <a:rPr lang="en-US" b="0" dirty="0"/>
              <a:t>1.  Wisdom is making good decisions in life that will lead to a successful outcome.</a:t>
            </a:r>
          </a:p>
          <a:p>
            <a:pPr marL="274320" indent="-274320"/>
            <a:r>
              <a:rPr lang="en-US" b="0" dirty="0"/>
              <a:t>2.  What would you consider a successful outcome to your life?</a:t>
            </a:r>
          </a:p>
          <a:p>
            <a:pPr marL="274320" indent="-274320"/>
            <a:r>
              <a:rPr lang="en-US" b="0" dirty="0"/>
              <a:t>3.  A life that ends with eternal life in the kingdom of God would have to be considered a success.</a:t>
            </a:r>
          </a:p>
          <a:p>
            <a:pPr marL="274320" indent="-274320"/>
            <a:r>
              <a:rPr lang="en-US" b="0" dirty="0"/>
              <a:t>4.  A life that ends in eternal death in the lake of fire would have to be considered a failure.</a:t>
            </a:r>
          </a:p>
          <a:p>
            <a:pPr marL="274320" indent="-274320"/>
            <a:r>
              <a:rPr lang="en-US" b="0" dirty="0"/>
              <a:t>5.  So the connection is very clear: fearing God, standing in awe of the Lord of scripture and acknowledging Him for who He is as creator, redeemer, sustainer, restorer, and worshipping Him with reverence, adoration and praise is the first step toward accepting His provision for salvation that leads to a successful life.</a:t>
            </a:r>
          </a:p>
          <a:p>
            <a:pPr marL="274320" indent="-274320"/>
            <a:r>
              <a:rPr lang="en-US" b="0" dirty="0"/>
              <a:t>6.  True wisdom is found in a relationship with Jesus as Savior and Lord.</a:t>
            </a:r>
          </a:p>
          <a:p>
            <a:pPr marL="274320" indent="-274320"/>
            <a:r>
              <a:rPr lang="en-US" b="0" dirty="0"/>
              <a:t>7.  In fact, Paul says He is made unto us “wisdom.”</a:t>
            </a:r>
          </a:p>
          <a:p>
            <a:pPr marL="274320" indent="-274320"/>
            <a:r>
              <a:rPr lang="en-US" sz="1200" b="1" i="0" u="none" strike="noStrike" kern="1200" dirty="0">
                <a:solidFill>
                  <a:schemeClr val="tx1"/>
                </a:solidFill>
                <a:effectLst/>
                <a:latin typeface="Arial" charset="0"/>
                <a:ea typeface="+mn-ea"/>
                <a:cs typeface="+mn-cs"/>
              </a:rPr>
              <a:t>1 Corinthians 1:30 NIV - </a:t>
            </a:r>
            <a:r>
              <a:rPr lang="en-US" dirty="0"/>
              <a:t>30 It is because of him [God] that you are in Christ Jesus, who has become for us wisdom from God--that is, our righteousness, holiness and redemption.</a:t>
            </a:r>
          </a:p>
          <a:p>
            <a:r>
              <a:rPr lang="en-US" b="0" dirty="0"/>
              <a:t>8.  So Christ is our “wisdom from God.”</a:t>
            </a:r>
          </a:p>
          <a:p>
            <a:pPr marL="274320" indent="-274320"/>
            <a:r>
              <a:rPr lang="en-US" b="0" dirty="0"/>
              <a:t>9.  Those who have made the decisions that have placed themselves “in Christ Jesus” have made the decisions that will bring them true success in life.</a:t>
            </a:r>
          </a:p>
          <a:p>
            <a:pPr marL="274320" indent="-274320" eaLnBrk="1" hangingPunct="1">
              <a:lnSpc>
                <a:spcPct val="80000"/>
              </a:lnSpc>
              <a:defRPr/>
            </a:pPr>
            <a:r>
              <a:rPr lang="en-US" dirty="0"/>
              <a:t>10. And this fits in perfectly to the dilemma that Moses is considering here.</a:t>
            </a:r>
          </a:p>
          <a:p>
            <a:pPr marL="274320" indent="-274320" eaLnBrk="1" hangingPunct="1">
              <a:lnSpc>
                <a:spcPct val="80000"/>
              </a:lnSpc>
              <a:defRPr/>
            </a:pPr>
            <a:r>
              <a:rPr lang="en-US" dirty="0"/>
              <a:t>11. When we realize the brevity of our mortal existence, we should be open to God’s wisdom that leads us to eternal life in Jesus Christ.</a:t>
            </a:r>
          </a:p>
          <a:p>
            <a:pPr marL="274320" indent="-274320" eaLnBrk="1" hangingPunct="1">
              <a:lnSpc>
                <a:spcPct val="80000"/>
              </a:lnSpc>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78723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427938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 </a:t>
            </a:r>
          </a:p>
          <a:p>
            <a:pPr marL="274320" indent="-274320"/>
            <a:r>
              <a:rPr lang="en-US" b="0" dirty="0"/>
              <a:t>1.  It is the longest chapter in the Bible by far.</a:t>
            </a:r>
          </a:p>
          <a:p>
            <a:pPr marL="274320" indent="-274320"/>
            <a:r>
              <a:rPr lang="en-US" b="0" dirty="0"/>
              <a:t>2.  It contains 176 verses.</a:t>
            </a:r>
          </a:p>
          <a:p>
            <a:pPr marL="274320" indent="-274320"/>
            <a:r>
              <a:rPr lang="en-US" b="0" dirty="0"/>
              <a:t>3.  It is divided into 22 sections or stanzas with the first word of each new stanza beginning with the next letter of the Hebrew alphabet: Aleph, Beth, Gimel, Daleth, etc.</a:t>
            </a:r>
          </a:p>
          <a:p>
            <a:pPr marL="274320" indent="-274320"/>
            <a:r>
              <a:rPr lang="en-US" b="0" dirty="0"/>
              <a:t>4.  Each stanza contains eight verses consisting of two lines each.</a:t>
            </a:r>
          </a:p>
          <a:p>
            <a:pPr marL="274320" indent="-274320"/>
            <a:r>
              <a:rPr lang="en-US" b="0" dirty="0"/>
              <a:t>5.  The psalm focuses on the word of God, its importance, and what our response to it should be.</a:t>
            </a:r>
          </a:p>
          <a:p>
            <a:pPr marL="274320" indent="-274320"/>
            <a:r>
              <a:rPr lang="en-US" b="0" dirty="0"/>
              <a:t>6.  Although the central theme of the psalm is the law or the torah, no single commandment from the law of Moses is quoted.</a:t>
            </a:r>
          </a:p>
          <a:p>
            <a:pPr marL="274320" indent="-274320"/>
            <a:r>
              <a:rPr lang="en-US" b="0" dirty="0"/>
              <a:t>7.  Instead it focuses on what our relationship to the revealed word of God should be.</a:t>
            </a:r>
          </a:p>
          <a:p>
            <a:pPr marL="274320" indent="-274320"/>
            <a:r>
              <a:rPr lang="en-US" b="0" dirty="0"/>
              <a:t>8.  So this is a meditation on the law of God, and the giver of the Law, whose character is revealed in His word.</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1" dirty="0"/>
          </a:p>
          <a:p>
            <a:pPr marL="274320" indent="-274320"/>
            <a:r>
              <a:rPr lang="en-US" b="1" dirty="0"/>
              <a:t>B3:</a:t>
            </a:r>
          </a:p>
          <a:p>
            <a:pPr marL="274320" indent="-274320"/>
            <a:r>
              <a:rPr lang="en-US" b="0" dirty="0"/>
              <a:t>[See notes on linked slide.]</a:t>
            </a:r>
          </a:p>
          <a:p>
            <a:pPr marL="274320" indent="-274320"/>
            <a:endParaRPr lang="en-US" b="1" dirty="0"/>
          </a:p>
          <a:p>
            <a:pPr marL="274320" indent="-274320"/>
            <a:r>
              <a:rPr lang="en-US" b="1" dirty="0"/>
              <a:t>B4:</a:t>
            </a:r>
          </a:p>
          <a:p>
            <a:pPr marL="274320" indent="-274320"/>
            <a:r>
              <a:rPr lang="en-US" b="0" dirty="0"/>
              <a:t>[See notes on linked slide.]</a:t>
            </a:r>
          </a:p>
          <a:p>
            <a:pPr marL="274320" indent="-274320"/>
            <a:endParaRPr lang="en-US" b="1" dirty="0"/>
          </a:p>
          <a:p>
            <a:pPr marL="274320" indent="-274320"/>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57447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dirty="0"/>
              <a:t>[See notes on linked slide.]</a:t>
            </a:r>
          </a:p>
          <a:p>
            <a:pPr marL="274320" indent="-274320"/>
            <a:endParaRPr lang="en-US" dirty="0"/>
          </a:p>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5</a:t>
            </a:fld>
            <a:endParaRPr lang="en-US" dirty="0"/>
          </a:p>
        </p:txBody>
      </p:sp>
    </p:spTree>
    <p:extLst>
      <p:ext uri="{BB962C8B-B14F-4D97-AF65-F5344CB8AC3E}">
        <p14:creationId xmlns:p14="http://schemas.microsoft.com/office/powerpoint/2010/main" val="1289390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[See notes on linked slide.]</a:t>
            </a:r>
          </a:p>
          <a:p>
            <a:pPr marL="274320" indent="-274320"/>
            <a:endParaRPr lang="en-US" b="0" dirty="0"/>
          </a:p>
          <a:p>
            <a:pPr marL="274320" indent="-274320"/>
            <a:r>
              <a:rPr lang="en-US" b="1" dirty="0"/>
              <a:t>B4:</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[See notes on linked slide.]</a:t>
            </a:r>
          </a:p>
          <a:p>
            <a:pPr marL="274320" indent="-274320"/>
            <a:endParaRPr lang="en-US" b="1" dirty="0"/>
          </a:p>
          <a:p>
            <a:pPr marL="274320" indent="-274320"/>
            <a:r>
              <a:rPr lang="en-US" b="1" dirty="0"/>
              <a:t>B5:</a:t>
            </a:r>
          </a:p>
          <a:p>
            <a:pPr marL="274320" indent="-274320"/>
            <a:r>
              <a:rPr lang="en-US" dirty="0"/>
              <a:t>1.  Most people are on</a:t>
            </a:r>
            <a:r>
              <a:rPr lang="en-US" baseline="0" dirty="0"/>
              <a:t> the broad way that leads to destruction.</a:t>
            </a:r>
          </a:p>
          <a:p>
            <a:pPr marL="274320" indent="-274320"/>
            <a:r>
              <a:rPr lang="en-US" baseline="0" dirty="0"/>
              <a:t>2.  Most rationalize it by comparing themselves to others and thinking they’re not so bad.</a:t>
            </a:r>
          </a:p>
          <a:p>
            <a:pPr marL="274320" marR="0" indent="-274320" algn="l" defTabSz="914400" rtl="0" eaLnBrk="0" fontAlgn="base" latinLnBrk="0" hangingPunct="0">
              <a:lnSpc>
                <a:spcPct val="100000"/>
              </a:lnSpc>
              <a:spcBef>
                <a:spcPct val="30000"/>
              </a:spcBef>
              <a:spcAft>
                <a:spcPct val="0"/>
              </a:spcAft>
              <a:buClrTx/>
              <a:buSzTx/>
              <a:buFontTx/>
              <a:buNone/>
              <a:tabLst/>
              <a:defRPr/>
            </a:pPr>
            <a:r>
              <a:rPr lang="en-US" baseline="0" dirty="0"/>
              <a:t>3.  Many don’t take the Bible seriously and find consolation in what modern philosophers teach: there is no objective truth.</a:t>
            </a:r>
          </a:p>
          <a:p>
            <a:pPr marL="274320" indent="-274320"/>
            <a:r>
              <a:rPr lang="en-US" baseline="0" dirty="0"/>
              <a:t>4.  They think that somehow God is going to grade on the curve, and they hope to make it by the skin of their teeth.</a:t>
            </a:r>
          </a:p>
          <a:p>
            <a:pPr marL="274320" indent="-274320"/>
            <a:r>
              <a:rPr lang="en-US" baseline="0" dirty="0"/>
              <a:t>5.  They think that when they get old and gray and have one foot in the grave that they will make a deathbed confession.</a:t>
            </a:r>
          </a:p>
          <a:p>
            <a:pPr marL="274320" indent="-274320"/>
            <a:r>
              <a:rPr lang="en-US" baseline="0" dirty="0"/>
              <a:t>6.  But now they’re having too much fun and they don’t want to give up all the vices in life that they enjoy: drugs, alcohol, sex, entertainment, sports, etc.</a:t>
            </a:r>
          </a:p>
          <a:p>
            <a:pPr marL="274320" indent="-274320"/>
            <a:r>
              <a:rPr lang="en-US" baseline="0" dirty="0"/>
              <a:t>7.  This is Satan’s greatest deception isn’t it?</a:t>
            </a:r>
          </a:p>
          <a:p>
            <a:pPr marL="274320" indent="-274320"/>
            <a:r>
              <a:rPr lang="en-US" baseline="0" dirty="0"/>
              <a:t>8.  No need to decide today. There’s always tomorrow. What’s the rush?</a:t>
            </a:r>
          </a:p>
          <a:p>
            <a:pPr marL="274320" indent="-274320"/>
            <a:r>
              <a:rPr lang="en-US" baseline="0" dirty="0"/>
              <a:t>9.  Eat, drink, and be merry.  Have some fun.  Enjoy life.</a:t>
            </a:r>
          </a:p>
          <a:p>
            <a:pPr marL="274320" indent="-274320"/>
            <a:r>
              <a:rPr lang="en-US" baseline="0" dirty="0"/>
              <a:t>10. There’s no hurry.</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0" dirty="0"/>
          </a:p>
          <a:p>
            <a:pPr marL="274320" indent="-274320"/>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30960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14218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0698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90327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15.xml"/><Relationship Id="rId4" Type="http://schemas.openxmlformats.org/officeDocument/2006/relationships/slide" Target="slide1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slide" Target="slide1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16.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5FAEF-7E96-4BD6-9FDF-4B611944AD65}"/>
              </a:ext>
            </a:extLst>
          </p:cNvPr>
          <p:cNvSpPr>
            <a:spLocks noGrp="1"/>
          </p:cNvSpPr>
          <p:nvPr>
            <p:ph type="ctrTitle"/>
          </p:nvPr>
        </p:nvSpPr>
        <p:spPr/>
        <p:txBody>
          <a:bodyPr/>
          <a:lstStyle/>
          <a:p>
            <a:r>
              <a:rPr lang="en-US" dirty="0"/>
              <a:t>Psalms</a:t>
            </a:r>
          </a:p>
        </p:txBody>
      </p:sp>
      <p:sp>
        <p:nvSpPr>
          <p:cNvPr id="3" name="Subtitle 2">
            <a:extLst>
              <a:ext uri="{FF2B5EF4-FFF2-40B4-BE49-F238E27FC236}">
                <a16:creationId xmlns:a16="http://schemas.microsoft.com/office/drawing/2014/main" id="{B4E3C7B8-D982-4C44-958A-7A450720603E}"/>
              </a:ext>
            </a:extLst>
          </p:cNvPr>
          <p:cNvSpPr>
            <a:spLocks noGrp="1"/>
          </p:cNvSpPr>
          <p:nvPr>
            <p:ph type="subTitle" idx="1"/>
          </p:nvPr>
        </p:nvSpPr>
        <p:spPr>
          <a:xfrm>
            <a:off x="4191000" y="3581400"/>
            <a:ext cx="4495800" cy="1752600"/>
          </a:xfrm>
        </p:spPr>
        <p:txBody>
          <a:bodyPr/>
          <a:lstStyle/>
          <a:p>
            <a:r>
              <a:rPr lang="en-US" dirty="0"/>
              <a:t>Lesson 8</a:t>
            </a:r>
          </a:p>
          <a:p>
            <a:r>
              <a:rPr lang="en-US" dirty="0"/>
              <a:t> Wisdom for Righteous Living</a:t>
            </a:r>
          </a:p>
        </p:txBody>
      </p:sp>
    </p:spTree>
    <p:extLst>
      <p:ext uri="{BB962C8B-B14F-4D97-AF65-F5344CB8AC3E}">
        <p14:creationId xmlns:p14="http://schemas.microsoft.com/office/powerpoint/2010/main" val="1965342998"/>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3BDE8-5D95-45FC-9481-2633D5967675}"/>
              </a:ext>
            </a:extLst>
          </p:cNvPr>
          <p:cNvSpPr>
            <a:spLocks noGrp="1"/>
          </p:cNvSpPr>
          <p:nvPr>
            <p:ph type="title"/>
          </p:nvPr>
        </p:nvSpPr>
        <p:spPr/>
        <p:txBody>
          <a:bodyPr/>
          <a:lstStyle/>
          <a:p>
            <a:r>
              <a:rPr lang="en-US" dirty="0"/>
              <a:t>Psalm 119:1-8 NIV</a:t>
            </a:r>
          </a:p>
        </p:txBody>
      </p:sp>
      <p:sp>
        <p:nvSpPr>
          <p:cNvPr id="3" name="Content Placeholder 2">
            <a:extLst>
              <a:ext uri="{FF2B5EF4-FFF2-40B4-BE49-F238E27FC236}">
                <a16:creationId xmlns:a16="http://schemas.microsoft.com/office/drawing/2014/main" id="{22C8C5A7-5C7D-4CC1-9A59-8B6867A83FD9}"/>
              </a:ext>
            </a:extLst>
          </p:cNvPr>
          <p:cNvSpPr>
            <a:spLocks noGrp="1"/>
          </p:cNvSpPr>
          <p:nvPr>
            <p:ph idx="1"/>
          </p:nvPr>
        </p:nvSpPr>
        <p:spPr/>
        <p:txBody>
          <a:bodyPr>
            <a:normAutofit fontScale="77500" lnSpcReduction="20000"/>
          </a:bodyPr>
          <a:lstStyle/>
          <a:p>
            <a:r>
              <a:rPr lang="en-US" dirty="0"/>
              <a:t>1 [Aleph] Blessed are those whose ways are blameless, who walk according to the law of the LORD. 2 Blessed are those who keep his statutes and seek him with all their heart– </a:t>
            </a:r>
          </a:p>
          <a:p>
            <a:r>
              <a:rPr lang="en-US" dirty="0"/>
              <a:t>3 they do no wrong but follow his ways. 4 You have laid down precepts that are to be fully obeyed. </a:t>
            </a:r>
          </a:p>
          <a:p>
            <a:r>
              <a:rPr lang="en-US" dirty="0"/>
              <a:t>5 Oh, that my ways were steadfast in obeying your decrees! 6 Then I would not be put to shame when I consider all your commands. </a:t>
            </a:r>
          </a:p>
          <a:p>
            <a:r>
              <a:rPr lang="en-US" dirty="0"/>
              <a:t>7 I will praise you with an upright heart as I learn your righteous laws. 8 I will obey your decrees; do not utterly forsake me.  [</a:t>
            </a:r>
            <a:r>
              <a:rPr lang="en-US" dirty="0">
                <a:hlinkClick r:id="rId3" action="ppaction://hlinksldjump"/>
              </a:rPr>
              <a:t>R</a:t>
            </a:r>
            <a:r>
              <a:rPr lang="en-US" dirty="0"/>
              <a:t>]</a:t>
            </a:r>
          </a:p>
        </p:txBody>
      </p:sp>
    </p:spTree>
    <p:extLst>
      <p:ext uri="{BB962C8B-B14F-4D97-AF65-F5344CB8AC3E}">
        <p14:creationId xmlns:p14="http://schemas.microsoft.com/office/powerpoint/2010/main" val="2327542434"/>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Psalm 119:9-16 NIV</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85000" lnSpcReduction="10000"/>
          </a:bodyPr>
          <a:lstStyle/>
          <a:p>
            <a:r>
              <a:rPr lang="en-US" dirty="0"/>
              <a:t>9 [Beth] How can a young person stay on the path of purity? By living according to your word. 10 I seek you with all my heart; do not let me stray from your commands. 11 I have hidden your word in my heart that I might not sin against you. 12 Praise be to you, LORD; teach me your decrees. 13 With my lips I recount all the laws that come from your mouth. 14 I rejoice in following your statutes as one rejoices in great riches. 15 I meditate on your precepts and consider your ways. 16 I delight in your decrees; I will not neglect your word.  </a:t>
            </a:r>
            <a:r>
              <a:rPr 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2812542036"/>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626114" name="Rectangle 2">
            <a:extLst>
              <a:ext uri="{FF2B5EF4-FFF2-40B4-BE49-F238E27FC236}">
                <a16:creationId xmlns:a16="http://schemas.microsoft.com/office/drawing/2014/main" id="{B22C4924-F7F7-4D67-B216-A76AD718DDE5}"/>
              </a:ext>
            </a:extLst>
          </p:cNvPr>
          <p:cNvSpPr>
            <a:spLocks noGrp="1" noChangeArrowheads="1"/>
          </p:cNvSpPr>
          <p:nvPr>
            <p:ph type="title"/>
          </p:nvPr>
        </p:nvSpPr>
        <p:spPr>
          <a:xfrm>
            <a:off x="990600" y="533400"/>
            <a:ext cx="7162800" cy="990600"/>
          </a:xfrm>
        </p:spPr>
        <p:txBody>
          <a:bodyPr/>
          <a:lstStyle/>
          <a:p>
            <a:r>
              <a:rPr lang="en-US" altLang="en-US" dirty="0"/>
              <a:t>Psalm 119:18, 72, 89, 97, 105, 165 NIV</a:t>
            </a:r>
          </a:p>
        </p:txBody>
      </p:sp>
      <p:sp>
        <p:nvSpPr>
          <p:cNvPr id="1626115" name="Rectangle 3">
            <a:extLst>
              <a:ext uri="{FF2B5EF4-FFF2-40B4-BE49-F238E27FC236}">
                <a16:creationId xmlns:a16="http://schemas.microsoft.com/office/drawing/2014/main" id="{765C24BF-1A8A-481F-995E-9DCEFA889918}"/>
              </a:ext>
            </a:extLst>
          </p:cNvPr>
          <p:cNvSpPr>
            <a:spLocks noGrp="1" noChangeArrowheads="1"/>
          </p:cNvSpPr>
          <p:nvPr>
            <p:ph idx="1"/>
          </p:nvPr>
        </p:nvSpPr>
        <p:spPr>
          <a:xfrm>
            <a:off x="609600" y="1905000"/>
            <a:ext cx="7924800" cy="4572000"/>
          </a:xfrm>
        </p:spPr>
        <p:txBody>
          <a:bodyPr>
            <a:normAutofit lnSpcReduction="10000"/>
          </a:bodyPr>
          <a:lstStyle/>
          <a:p>
            <a:pPr>
              <a:lnSpc>
                <a:spcPct val="90000"/>
              </a:lnSpc>
            </a:pPr>
            <a:r>
              <a:rPr lang="en-US" altLang="en-US" dirty="0"/>
              <a:t>- 18 Open my eyes that I may see wonderful things in your law. ... 72 The law from your mouth is more precious to me than thousands of pieces of silver and gold. ... 89 Your word, LORD, is eternal; it stands firm in the heavens. ... 97 Oh, how I love your law! I meditate on it all day long. ... 105 Your word is a lamp for my feet, a light on my path. ... 165 Great peace have those who love your law, and nothing can make them stumble.  [</a:t>
            </a:r>
            <a:r>
              <a:rPr lang="en-US" altLang="en-US" dirty="0">
                <a:hlinkClick r:id="rId4" action="ppaction://hlinksldjump"/>
              </a:rPr>
              <a:t>R</a:t>
            </a:r>
            <a:r>
              <a:rPr lang="en-US" altLang="en-US" dirty="0"/>
              <a:t>] </a:t>
            </a:r>
          </a:p>
        </p:txBody>
      </p:sp>
    </p:spTree>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223CE-43B8-A59D-9C03-7F117E07F597}"/>
              </a:ext>
            </a:extLst>
          </p:cNvPr>
          <p:cNvSpPr>
            <a:spLocks noGrp="1"/>
          </p:cNvSpPr>
          <p:nvPr>
            <p:ph type="title"/>
          </p:nvPr>
        </p:nvSpPr>
        <p:spPr/>
        <p:txBody>
          <a:bodyPr/>
          <a:lstStyle/>
          <a:p>
            <a:r>
              <a:rPr lang="en-US" dirty="0"/>
              <a:t>Psalm 105:17-21 NLT</a:t>
            </a:r>
          </a:p>
        </p:txBody>
      </p:sp>
      <p:sp>
        <p:nvSpPr>
          <p:cNvPr id="3" name="Content Placeholder 2">
            <a:extLst>
              <a:ext uri="{FF2B5EF4-FFF2-40B4-BE49-F238E27FC236}">
                <a16:creationId xmlns:a16="http://schemas.microsoft.com/office/drawing/2014/main" id="{B92EB63F-FEDA-8D88-51F0-B0B70E9F82DE}"/>
              </a:ext>
            </a:extLst>
          </p:cNvPr>
          <p:cNvSpPr>
            <a:spLocks noGrp="1"/>
          </p:cNvSpPr>
          <p:nvPr>
            <p:ph idx="1"/>
          </p:nvPr>
        </p:nvSpPr>
        <p:spPr/>
        <p:txBody>
          <a:bodyPr>
            <a:normAutofit fontScale="92500" lnSpcReduction="10000"/>
          </a:bodyPr>
          <a:lstStyle/>
          <a:p>
            <a:r>
              <a:rPr lang="en-US" dirty="0"/>
              <a:t>Then he sent someone to Egypt ahead of them--Joseph, who was sold as a slave. 18 They bruised his feet with fetters and placed his neck in an iron collar. 19 Until the time came to fulfill his dreams, the LORD tested Joseph's character. 20 Then Pharaoh sent for him and set him free; the ruler of the nation opened his prison door. 21 Joseph was put in charge of all the king's household; he became ruler over all the king's possessions.  [</a:t>
            </a:r>
            <a:r>
              <a:rPr lang="en-US" dirty="0">
                <a:hlinkClick r:id="rId3" action="ppaction://hlinksldjump"/>
              </a:rPr>
              <a:t>R</a:t>
            </a:r>
            <a:r>
              <a:rPr lang="en-US" dirty="0"/>
              <a:t>]</a:t>
            </a:r>
          </a:p>
        </p:txBody>
      </p:sp>
    </p:spTree>
    <p:extLst>
      <p:ext uri="{BB962C8B-B14F-4D97-AF65-F5344CB8AC3E}">
        <p14:creationId xmlns:p14="http://schemas.microsoft.com/office/powerpoint/2010/main" val="305216849"/>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2C224-E855-C374-05CC-D62281371E49}"/>
              </a:ext>
            </a:extLst>
          </p:cNvPr>
          <p:cNvSpPr>
            <a:spLocks noGrp="1"/>
          </p:cNvSpPr>
          <p:nvPr>
            <p:ph type="title"/>
          </p:nvPr>
        </p:nvSpPr>
        <p:spPr/>
        <p:txBody>
          <a:bodyPr/>
          <a:lstStyle/>
          <a:p>
            <a:r>
              <a:rPr lang="en-US" dirty="0"/>
              <a:t>James 1:2-4 ESV</a:t>
            </a:r>
          </a:p>
        </p:txBody>
      </p:sp>
      <p:sp>
        <p:nvSpPr>
          <p:cNvPr id="3" name="Content Placeholder 2">
            <a:extLst>
              <a:ext uri="{FF2B5EF4-FFF2-40B4-BE49-F238E27FC236}">
                <a16:creationId xmlns:a16="http://schemas.microsoft.com/office/drawing/2014/main" id="{71A70944-41F9-92CA-B85F-214491EEDB64}"/>
              </a:ext>
            </a:extLst>
          </p:cNvPr>
          <p:cNvSpPr>
            <a:spLocks noGrp="1"/>
          </p:cNvSpPr>
          <p:nvPr>
            <p:ph idx="1"/>
          </p:nvPr>
        </p:nvSpPr>
        <p:spPr/>
        <p:txBody>
          <a:bodyPr/>
          <a:lstStyle/>
          <a:p>
            <a:r>
              <a:rPr lang="en-US" dirty="0"/>
              <a:t>Count it all joy, my brothers, when you meet trials of various kinds, 3 for you know that the testing of your faith produces steadfastness. 4 And let steadfastness have its full effect, that you may be perfect and complete, lacking in nothing.  [</a:t>
            </a:r>
            <a:r>
              <a:rPr lang="en-US" dirty="0">
                <a:hlinkClick r:id="rId3" action="ppaction://hlinksldjump"/>
              </a:rPr>
              <a:t>R</a:t>
            </a:r>
            <a:r>
              <a:rPr lang="en-US" dirty="0"/>
              <a:t>]</a:t>
            </a:r>
          </a:p>
        </p:txBody>
      </p:sp>
    </p:spTree>
    <p:extLst>
      <p:ext uri="{BB962C8B-B14F-4D97-AF65-F5344CB8AC3E}">
        <p14:creationId xmlns:p14="http://schemas.microsoft.com/office/powerpoint/2010/main" val="1676674754"/>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3DD6F-1D52-4C3F-AF36-F4073A850A36}"/>
              </a:ext>
            </a:extLst>
          </p:cNvPr>
          <p:cNvSpPr>
            <a:spLocks noGrp="1"/>
          </p:cNvSpPr>
          <p:nvPr>
            <p:ph type="title"/>
          </p:nvPr>
        </p:nvSpPr>
        <p:spPr/>
        <p:txBody>
          <a:bodyPr/>
          <a:lstStyle/>
          <a:p>
            <a:r>
              <a:rPr lang="en-US" dirty="0">
                <a:effectLst/>
              </a:rPr>
              <a:t>Psalm 1:1-3 ESV</a:t>
            </a:r>
            <a:endParaRPr lang="en-US" dirty="0"/>
          </a:p>
        </p:txBody>
      </p:sp>
      <p:sp>
        <p:nvSpPr>
          <p:cNvPr id="3" name="Content Placeholder 2">
            <a:extLst>
              <a:ext uri="{FF2B5EF4-FFF2-40B4-BE49-F238E27FC236}">
                <a16:creationId xmlns:a16="http://schemas.microsoft.com/office/drawing/2014/main" id="{7C0F4E34-67E6-444E-B0A1-907754B9CDB4}"/>
              </a:ext>
            </a:extLst>
          </p:cNvPr>
          <p:cNvSpPr>
            <a:spLocks noGrp="1"/>
          </p:cNvSpPr>
          <p:nvPr>
            <p:ph idx="1"/>
          </p:nvPr>
        </p:nvSpPr>
        <p:spPr/>
        <p:txBody>
          <a:bodyPr>
            <a:normAutofit lnSpcReduction="10000"/>
          </a:bodyPr>
          <a:lstStyle/>
          <a:p>
            <a:r>
              <a:rPr lang="en-US" dirty="0">
                <a:effectLst/>
              </a:rPr>
              <a:t>Blessed is the man who walks not in the counsel of the wicked, nor stands in the way of sinners, nor sits in the seat of scoffers; 2 but his delight is in the law of the LORD, and on his law he meditates day and night. 3 He is like a tree planted by streams of water that yields its fruit in its season, and its leaf does not wither. In all that he does, he prospers.  [</a:t>
            </a:r>
            <a:r>
              <a:rPr lang="en-US" dirty="0">
                <a:effectLst/>
                <a:hlinkClick r:id="rId3" action="ppaction://hlinksldjump"/>
              </a:rPr>
              <a:t>R</a:t>
            </a:r>
            <a:r>
              <a:rPr lang="en-US" dirty="0">
                <a:effectLst/>
              </a:rPr>
              <a:t>]</a:t>
            </a:r>
            <a:endParaRPr lang="en-US" dirty="0"/>
          </a:p>
        </p:txBody>
      </p:sp>
    </p:spTree>
    <p:extLst>
      <p:ext uri="{BB962C8B-B14F-4D97-AF65-F5344CB8AC3E}">
        <p14:creationId xmlns:p14="http://schemas.microsoft.com/office/powerpoint/2010/main" val="2514913103"/>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Psalm 1:4 ESV</a:t>
            </a:r>
          </a:p>
        </p:txBody>
      </p:sp>
      <p:sp>
        <p:nvSpPr>
          <p:cNvPr id="3" name="Content Placeholder 2"/>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The wicked are not so, but are like chaff that the wind drives away.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717123150"/>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FCC93-85DB-4FDD-AA76-137A01BA3024}"/>
              </a:ext>
            </a:extLst>
          </p:cNvPr>
          <p:cNvSpPr>
            <a:spLocks noGrp="1"/>
          </p:cNvSpPr>
          <p:nvPr>
            <p:ph type="title"/>
          </p:nvPr>
        </p:nvSpPr>
        <p:spPr/>
        <p:txBody>
          <a:bodyPr/>
          <a:lstStyle/>
          <a:p>
            <a:r>
              <a:rPr lang="en-US" dirty="0"/>
              <a:t>Psalm 1:5-6 ESV</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0D1DA65-6EC9-4AE5-9AB7-333C52E0C66C}"/>
              </a:ext>
            </a:extLst>
          </p:cNvPr>
          <p:cNvSpPr>
            <a:spLocks noGrp="1"/>
          </p:cNvSpPr>
          <p:nvPr>
            <p:ph idx="1"/>
          </p:nvPr>
        </p:nvSpPr>
        <p:spPr/>
        <p:txBody>
          <a:bodyPr>
            <a:normAutofit/>
          </a:bodyPr>
          <a:lstStyle/>
          <a:p>
            <a:r>
              <a:rPr lang="en-US" dirty="0"/>
              <a:t>Therefore the wicked will not stand in the judgment, nor sinners in the congregation of the righteous; 6 for the LORD knows the way of the righteous, but the way of the wicked will perish.  [</a:t>
            </a:r>
            <a:r>
              <a:rPr lang="en-US" dirty="0">
                <a:hlinkClick r:id="rId3" action="ppaction://hlinksldjump"/>
              </a:rPr>
              <a:t>R</a:t>
            </a:r>
            <a:r>
              <a:rPr lang="en-US" dirty="0"/>
              <a: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891575"/>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46804-CCDA-B783-81B4-7485FB7544E9}"/>
              </a:ext>
            </a:extLst>
          </p:cNvPr>
          <p:cNvSpPr>
            <a:spLocks noGrp="1"/>
          </p:cNvSpPr>
          <p:nvPr>
            <p:ph type="title"/>
          </p:nvPr>
        </p:nvSpPr>
        <p:spPr/>
        <p:txBody>
          <a:bodyPr/>
          <a:lstStyle/>
          <a:p>
            <a:r>
              <a:rPr lang="en-US" dirty="0"/>
              <a:t>Matthew 7:13-14 ESV</a:t>
            </a:r>
          </a:p>
        </p:txBody>
      </p:sp>
      <p:sp>
        <p:nvSpPr>
          <p:cNvPr id="3" name="Content Placeholder 2">
            <a:extLst>
              <a:ext uri="{FF2B5EF4-FFF2-40B4-BE49-F238E27FC236}">
                <a16:creationId xmlns:a16="http://schemas.microsoft.com/office/drawing/2014/main" id="{82FEE874-8148-0562-6EFE-6BE2468FA1DE}"/>
              </a:ext>
            </a:extLst>
          </p:cNvPr>
          <p:cNvSpPr>
            <a:spLocks noGrp="1"/>
          </p:cNvSpPr>
          <p:nvPr>
            <p:ph idx="1"/>
          </p:nvPr>
        </p:nvSpPr>
        <p:spPr/>
        <p:txBody>
          <a:bodyPr>
            <a:normAutofit/>
          </a:bodyPr>
          <a:lstStyle/>
          <a:p>
            <a:r>
              <a:rPr lang="en-US" dirty="0"/>
              <a:t>"Enter by the narrow gate. For the gate is wide and the way is easy that leads to destruction, and those who enter by it are many. 14 For the gate is narrow and the way is hard that leads to life, and those who find it are few.  [</a:t>
            </a:r>
            <a:r>
              <a:rPr lang="en-US" dirty="0">
                <a:hlinkClick r:id="rId3" action="ppaction://hlinksldjump"/>
              </a:rPr>
              <a:t>R</a:t>
            </a:r>
            <a:r>
              <a:rPr lang="en-US" dirty="0"/>
              <a:t>]</a:t>
            </a:r>
          </a:p>
        </p:txBody>
      </p:sp>
    </p:spTree>
    <p:extLst>
      <p:ext uri="{BB962C8B-B14F-4D97-AF65-F5344CB8AC3E}">
        <p14:creationId xmlns:p14="http://schemas.microsoft.com/office/powerpoint/2010/main" val="3294818077"/>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Text</a:t>
            </a:r>
            <a:br>
              <a:rPr lang="en-US" dirty="0"/>
            </a:br>
            <a:r>
              <a:rPr lang="en-US" dirty="0"/>
              <a:t>Psalm 90:12 NKJV</a:t>
            </a:r>
          </a:p>
        </p:txBody>
      </p:sp>
      <p:sp>
        <p:nvSpPr>
          <p:cNvPr id="3" name="Content Placeholder 2"/>
          <p:cNvSpPr>
            <a:spLocks noGrp="1"/>
          </p:cNvSpPr>
          <p:nvPr>
            <p:ph idx="1"/>
          </p:nvPr>
        </p:nvSpPr>
        <p:spPr/>
        <p:txBody>
          <a:bodyPr>
            <a:normAutofit lnSpcReduction="10000"/>
          </a:bodyPr>
          <a:lstStyle/>
          <a:p>
            <a:r>
              <a:rPr lang="en-US" dirty="0"/>
              <a:t>So teach us to number our days, That we may gain a heart of wisdom.</a:t>
            </a:r>
          </a:p>
          <a:p>
            <a:r>
              <a:rPr lang="en-US" dirty="0"/>
              <a:t>In this prayer of Moses, what do you think he means by asking God to “teach us to number our days?”</a:t>
            </a:r>
          </a:p>
          <a:p>
            <a:r>
              <a:rPr lang="en-US" dirty="0"/>
              <a:t>What is wisdom?</a:t>
            </a:r>
          </a:p>
          <a:p>
            <a:r>
              <a:rPr lang="en-US" dirty="0"/>
              <a:t>How is the fear of the LORD the beginning of wisdom?</a:t>
            </a:r>
          </a:p>
        </p:txBody>
      </p:sp>
    </p:spTree>
    <p:extLst>
      <p:ext uri="{BB962C8B-B14F-4D97-AF65-F5344CB8AC3E}">
        <p14:creationId xmlns:p14="http://schemas.microsoft.com/office/powerpoint/2010/main" val="252126106"/>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60D36-2388-AC08-4334-6384730549FA}"/>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1B8E8C4C-98C0-09F3-CBC8-6C9F13747735}"/>
              </a:ext>
            </a:extLst>
          </p:cNvPr>
          <p:cNvSpPr>
            <a:spLocks noGrp="1"/>
          </p:cNvSpPr>
          <p:nvPr>
            <p:ph idx="1"/>
          </p:nvPr>
        </p:nvSpPr>
        <p:spPr>
          <a:xfrm>
            <a:off x="3505200" y="1676400"/>
            <a:ext cx="5562600" cy="5105400"/>
          </a:xfrm>
        </p:spPr>
        <p:txBody>
          <a:bodyPr>
            <a:normAutofit fontScale="85000" lnSpcReduction="10000"/>
          </a:bodyPr>
          <a:lstStyle/>
          <a:p>
            <a:r>
              <a:rPr lang="en-US" dirty="0"/>
              <a:t>The psalms in our lesson this week are didactic psalms that have a lesson to teach to those who read or sing them.  The truth they teach is that those who love the Lord and keep His commandments and seek His forgiveness will find true success and blessings for time and eternity.</a:t>
            </a:r>
          </a:p>
          <a:p>
            <a:pPr lvl="1"/>
            <a:r>
              <a:rPr lang="en-US" dirty="0"/>
              <a:t>The Word of God</a:t>
            </a:r>
          </a:p>
          <a:p>
            <a:pPr lvl="1"/>
            <a:r>
              <a:rPr lang="en-US" dirty="0"/>
              <a:t>Times of Testing</a:t>
            </a:r>
          </a:p>
          <a:p>
            <a:pPr lvl="1"/>
            <a:r>
              <a:rPr lang="en-US" dirty="0"/>
              <a:t>Two Paths in Life</a:t>
            </a:r>
          </a:p>
          <a:p>
            <a:pPr lvl="1"/>
            <a:r>
              <a:rPr lang="en-US" dirty="0"/>
              <a:t>Summary</a:t>
            </a:r>
          </a:p>
        </p:txBody>
      </p:sp>
    </p:spTree>
    <p:extLst>
      <p:ext uri="{BB962C8B-B14F-4D97-AF65-F5344CB8AC3E}">
        <p14:creationId xmlns:p14="http://schemas.microsoft.com/office/powerpoint/2010/main" val="3550073823"/>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Word of God</a:t>
            </a:r>
          </a:p>
        </p:txBody>
      </p:sp>
      <p:sp>
        <p:nvSpPr>
          <p:cNvPr id="3" name="Content Placeholder 2"/>
          <p:cNvSpPr>
            <a:spLocks noGrp="1"/>
          </p:cNvSpPr>
          <p:nvPr>
            <p:ph idx="1"/>
          </p:nvPr>
        </p:nvSpPr>
        <p:spPr>
          <a:xfrm>
            <a:off x="3505200" y="1676400"/>
            <a:ext cx="5562600" cy="5181600"/>
          </a:xfrm>
        </p:spPr>
        <p:txBody>
          <a:bodyPr>
            <a:normAutofit fontScale="92500" lnSpcReduction="20000"/>
          </a:bodyPr>
          <a:lstStyle/>
          <a:p>
            <a:r>
              <a:rPr lang="en-US" dirty="0"/>
              <a:t>What makes Psalm 119 unique?</a:t>
            </a:r>
          </a:p>
          <a:p>
            <a:r>
              <a:rPr lang="en-US" dirty="0"/>
              <a:t>What beatitudes begin this unique and wonderful psalm? (</a:t>
            </a:r>
            <a:r>
              <a:rPr lang="en-US" dirty="0">
                <a:hlinkClick r:id="rId4" action="ppaction://hlinksldjump"/>
              </a:rPr>
              <a:t>Ps 119:1-8</a:t>
            </a:r>
            <a:r>
              <a:rPr lang="en-US" dirty="0"/>
              <a:t>)</a:t>
            </a:r>
          </a:p>
          <a:p>
            <a:r>
              <a:rPr lang="en-US" dirty="0"/>
              <a:t>How does the second stanza build upon the first? (</a:t>
            </a:r>
            <a:r>
              <a:rPr lang="en-US" dirty="0">
                <a:hlinkClick r:id="rId5" action="ppaction://hlinksldjump"/>
              </a:rPr>
              <a:t>Ps 119:9-16</a:t>
            </a:r>
            <a:r>
              <a:rPr lang="en-US" dirty="0"/>
              <a:t>)</a:t>
            </a:r>
          </a:p>
          <a:p>
            <a:r>
              <a:rPr lang="en-US" dirty="0"/>
              <a:t>What other verses of this psalm are particularly worthy of memorization?  (</a:t>
            </a:r>
            <a:r>
              <a:rPr lang="en-US" dirty="0">
                <a:hlinkClick r:id="rId6" action="ppaction://hlinksldjump"/>
              </a:rPr>
              <a:t>Ps 119:18, 72, 89, 97, 105, 165</a:t>
            </a:r>
            <a:r>
              <a:rPr lang="en-US" dirty="0"/>
              <a:t>)</a:t>
            </a:r>
          </a:p>
          <a:p>
            <a:endParaRPr lang="en-US" dirty="0"/>
          </a:p>
          <a:p>
            <a:endParaRPr lang="en-US" dirty="0"/>
          </a:p>
        </p:txBody>
      </p:sp>
    </p:spTree>
    <p:extLst>
      <p:ext uri="{BB962C8B-B14F-4D97-AF65-F5344CB8AC3E}">
        <p14:creationId xmlns:p14="http://schemas.microsoft.com/office/powerpoint/2010/main" val="3882664668"/>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92457-7DA0-8C40-9C3E-185E3D9EF303}"/>
              </a:ext>
            </a:extLst>
          </p:cNvPr>
          <p:cNvSpPr>
            <a:spLocks noGrp="1"/>
          </p:cNvSpPr>
          <p:nvPr>
            <p:ph type="title"/>
          </p:nvPr>
        </p:nvSpPr>
        <p:spPr/>
        <p:txBody>
          <a:bodyPr/>
          <a:lstStyle/>
          <a:p>
            <a:r>
              <a:rPr lang="en-US" dirty="0"/>
              <a:t>Times of Testing</a:t>
            </a:r>
          </a:p>
        </p:txBody>
      </p:sp>
      <p:sp>
        <p:nvSpPr>
          <p:cNvPr id="3" name="Content Placeholder 2">
            <a:extLst>
              <a:ext uri="{FF2B5EF4-FFF2-40B4-BE49-F238E27FC236}">
                <a16:creationId xmlns:a16="http://schemas.microsoft.com/office/drawing/2014/main" id="{B9883238-1820-8B1A-A54D-8DA58760DCF1}"/>
              </a:ext>
            </a:extLst>
          </p:cNvPr>
          <p:cNvSpPr>
            <a:spLocks noGrp="1"/>
          </p:cNvSpPr>
          <p:nvPr>
            <p:ph idx="1"/>
          </p:nvPr>
        </p:nvSpPr>
        <p:spPr/>
        <p:txBody>
          <a:bodyPr>
            <a:normAutofit/>
          </a:bodyPr>
          <a:lstStyle/>
          <a:p>
            <a:r>
              <a:rPr lang="en-US" dirty="0"/>
              <a:t>In recounting God’s acts in history, how does the psalmist describe the time it took Joseph to realize God’s plan for deliverance? (</a:t>
            </a:r>
            <a:r>
              <a:rPr lang="en-US" dirty="0">
                <a:hlinkClick r:id="rId4" action="ppaction://hlinksldjump"/>
              </a:rPr>
              <a:t>Ps 105:17-21</a:t>
            </a:r>
            <a:r>
              <a:rPr lang="en-US" dirty="0"/>
              <a:t>)</a:t>
            </a:r>
          </a:p>
          <a:p>
            <a:r>
              <a:rPr lang="en-US" dirty="0"/>
              <a:t>How is James explicit in teaching the benefits of trying times? (</a:t>
            </a:r>
            <a:r>
              <a:rPr lang="en-US" dirty="0">
                <a:hlinkClick r:id="rId5" action="ppaction://hlinksldjump"/>
              </a:rPr>
              <a:t>James 1:2-4</a:t>
            </a:r>
            <a:r>
              <a:rPr lang="en-US" dirty="0"/>
              <a:t>)</a:t>
            </a:r>
          </a:p>
        </p:txBody>
      </p:sp>
    </p:spTree>
    <p:extLst>
      <p:ext uri="{BB962C8B-B14F-4D97-AF65-F5344CB8AC3E}">
        <p14:creationId xmlns:p14="http://schemas.microsoft.com/office/powerpoint/2010/main" val="3021099641"/>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Paths in Life</a:t>
            </a:r>
          </a:p>
        </p:txBody>
      </p:sp>
      <p:sp>
        <p:nvSpPr>
          <p:cNvPr id="3" name="Content Placeholder 2"/>
          <p:cNvSpPr>
            <a:spLocks noGrp="1"/>
          </p:cNvSpPr>
          <p:nvPr>
            <p:ph idx="1"/>
          </p:nvPr>
        </p:nvSpPr>
        <p:spPr>
          <a:xfrm>
            <a:off x="3505200" y="1676400"/>
            <a:ext cx="5562600" cy="5029200"/>
          </a:xfrm>
        </p:spPr>
        <p:txBody>
          <a:bodyPr>
            <a:normAutofit fontScale="85000" lnSpcReduction="20000"/>
          </a:bodyPr>
          <a:lstStyle/>
          <a:p>
            <a:r>
              <a:rPr lang="en-US" dirty="0"/>
              <a:t>How does the psalmist describe the path in life that the righteous choose? (</a:t>
            </a:r>
            <a:r>
              <a:rPr lang="en-US" dirty="0">
                <a:hlinkClick r:id="rId4" action="ppaction://hlinksldjump"/>
              </a:rPr>
              <a:t>Ps 1:1-3</a:t>
            </a:r>
            <a:r>
              <a:rPr lang="en-US" dirty="0"/>
              <a:t>)</a:t>
            </a:r>
          </a:p>
          <a:p>
            <a:r>
              <a:rPr lang="en-US" dirty="0"/>
              <a:t>In contrast to the righteous, how are the wicked described? (</a:t>
            </a:r>
            <a:r>
              <a:rPr lang="en-US" dirty="0">
                <a:hlinkClick r:id="rId5" action="ppaction://hlinksldjump"/>
              </a:rPr>
              <a:t>Ps 1:4</a:t>
            </a:r>
            <a:r>
              <a:rPr lang="en-US" dirty="0"/>
              <a:t>)</a:t>
            </a:r>
          </a:p>
          <a:p>
            <a:r>
              <a:rPr lang="en-US" dirty="0"/>
              <a:t>What are the destinations to which these two paths in life lead? (</a:t>
            </a:r>
            <a:r>
              <a:rPr lang="en-US" dirty="0">
                <a:hlinkClick r:id="rId6" action="ppaction://hlinksldjump"/>
              </a:rPr>
              <a:t>Ps 1:5-6</a:t>
            </a:r>
            <a:r>
              <a:rPr lang="en-US" dirty="0"/>
              <a:t>)</a:t>
            </a:r>
          </a:p>
          <a:p>
            <a:r>
              <a:rPr lang="en-US" dirty="0"/>
              <a:t>What did Jesus say about the two ways we could choose and where they lead? (</a:t>
            </a:r>
            <a:r>
              <a:rPr lang="en-US" dirty="0">
                <a:hlinkClick r:id="rId7" action="ppaction://hlinksldjump"/>
              </a:rPr>
              <a:t>Matt 7:13-14</a:t>
            </a:r>
            <a:r>
              <a:rPr lang="en-US" dirty="0"/>
              <a:t>)</a:t>
            </a:r>
          </a:p>
          <a:p>
            <a:r>
              <a:rPr lang="en-US" dirty="0"/>
              <a:t>What path are most people on and how do they rationalize their choice?</a:t>
            </a:r>
          </a:p>
          <a:p>
            <a:endParaRPr lang="en-US" dirty="0"/>
          </a:p>
          <a:p>
            <a:endParaRPr lang="en-US" dirty="0"/>
          </a:p>
        </p:txBody>
      </p:sp>
    </p:spTree>
    <p:extLst>
      <p:ext uri="{BB962C8B-B14F-4D97-AF65-F5344CB8AC3E}">
        <p14:creationId xmlns:p14="http://schemas.microsoft.com/office/powerpoint/2010/main" val="4130266323"/>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815E-2377-42EB-BA10-62C340867B8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DE1544C-4EB3-4B32-ADDD-9CC825BD1ED8}"/>
              </a:ext>
            </a:extLst>
          </p:cNvPr>
          <p:cNvSpPr>
            <a:spLocks noGrp="1"/>
          </p:cNvSpPr>
          <p:nvPr>
            <p:ph idx="1"/>
          </p:nvPr>
        </p:nvSpPr>
        <p:spPr>
          <a:xfrm>
            <a:off x="3505200" y="1676400"/>
            <a:ext cx="5562600" cy="5181600"/>
          </a:xfrm>
        </p:spPr>
        <p:txBody>
          <a:bodyPr>
            <a:normAutofit fontScale="70000" lnSpcReduction="20000"/>
          </a:bodyPr>
          <a:lstStyle/>
          <a:p>
            <a:r>
              <a:rPr lang="en-US" dirty="0"/>
              <a:t>The psalms in our study this week are didactic psalms that teach an inspired lesson.</a:t>
            </a:r>
          </a:p>
          <a:p>
            <a:r>
              <a:rPr lang="en-US" dirty="0"/>
              <a:t>In Psalm 90, Moses compares our brief lifespan of 70 to 80 years to the immortality of God and prays that God would teach us to number our days, to recognize the brevity of life, and get a heart of wisdom.  Wisdom is the ability to make good decisions that lead to a successful outcome.</a:t>
            </a:r>
          </a:p>
          <a:p>
            <a:r>
              <a:rPr lang="en-US" dirty="0"/>
              <a:t>Ps 111:10 says the fear of the Lord is the beginning of wisdom.</a:t>
            </a:r>
          </a:p>
          <a:p>
            <a:r>
              <a:rPr lang="en-US" dirty="0"/>
              <a:t>The fear of the Lord is the first step toward accepting His provision for salvation that leads to a truly successful life.  </a:t>
            </a:r>
          </a:p>
          <a:p>
            <a:r>
              <a:rPr lang="en-US" dirty="0"/>
              <a:t>Christ is our “wisdom from God.”</a:t>
            </a:r>
          </a:p>
          <a:p>
            <a:endParaRPr lang="en-US" dirty="0"/>
          </a:p>
        </p:txBody>
      </p:sp>
    </p:spTree>
    <p:extLst>
      <p:ext uri="{BB962C8B-B14F-4D97-AF65-F5344CB8AC3E}">
        <p14:creationId xmlns:p14="http://schemas.microsoft.com/office/powerpoint/2010/main" val="3213784883"/>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815E-2377-42EB-BA10-62C340867B8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DE1544C-4EB3-4B32-ADDD-9CC825BD1ED8}"/>
              </a:ext>
            </a:extLst>
          </p:cNvPr>
          <p:cNvSpPr>
            <a:spLocks noGrp="1"/>
          </p:cNvSpPr>
          <p:nvPr>
            <p:ph idx="1"/>
          </p:nvPr>
        </p:nvSpPr>
        <p:spPr>
          <a:xfrm>
            <a:off x="3505200" y="1676400"/>
            <a:ext cx="5562600" cy="5181600"/>
          </a:xfrm>
        </p:spPr>
        <p:txBody>
          <a:bodyPr>
            <a:normAutofit fontScale="70000" lnSpcReduction="20000"/>
          </a:bodyPr>
          <a:lstStyle/>
          <a:p>
            <a:r>
              <a:rPr lang="en-US" dirty="0"/>
              <a:t>Psalm 119, the longest chapter in the Bible, is a profound and heartfelt discourse centered on the power, importance, and beauty of God's laws and statutes.</a:t>
            </a:r>
          </a:p>
          <a:p>
            <a:r>
              <a:rPr lang="en-US" dirty="0"/>
              <a:t>It implores us to immerse ourselves in God's statutes, finding in them a source of hope, strength, and direction.</a:t>
            </a:r>
          </a:p>
          <a:p>
            <a:r>
              <a:rPr lang="en-US" dirty="0"/>
              <a:t>God’s word is eternal, more precious than silver and gold, brings joy to those who walk in it, keeps us from sin when hidden in our hearts, brings us great peace when we love it and obey it, is a lamp to our feet and a light to our path, and is worthy of constant meditation.  </a:t>
            </a:r>
          </a:p>
          <a:p>
            <a:r>
              <a:rPr lang="en-US" dirty="0"/>
              <a:t>With such an exalted view of the Torah, may we be motivated to spend time in the inspired Scriptures and reap the promised benefits.</a:t>
            </a:r>
          </a:p>
          <a:p>
            <a:endParaRPr lang="en-US" dirty="0"/>
          </a:p>
          <a:p>
            <a:endParaRPr lang="en-US" dirty="0"/>
          </a:p>
        </p:txBody>
      </p:sp>
    </p:spTree>
    <p:extLst>
      <p:ext uri="{BB962C8B-B14F-4D97-AF65-F5344CB8AC3E}">
        <p14:creationId xmlns:p14="http://schemas.microsoft.com/office/powerpoint/2010/main" val="2395199532"/>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9BFF-06B0-4CC9-8ADD-A90BD86A65FE}"/>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3B2B91B-A055-4928-A435-352D23D0EB48}"/>
              </a:ext>
            </a:extLst>
          </p:cNvPr>
          <p:cNvSpPr>
            <a:spLocks noGrp="1"/>
          </p:cNvSpPr>
          <p:nvPr>
            <p:ph idx="1"/>
          </p:nvPr>
        </p:nvSpPr>
        <p:spPr>
          <a:xfrm>
            <a:off x="3429000" y="1600200"/>
            <a:ext cx="5715000" cy="5257800"/>
          </a:xfrm>
        </p:spPr>
        <p:txBody>
          <a:bodyPr>
            <a:normAutofit fontScale="70000" lnSpcReduction="20000"/>
          </a:bodyPr>
          <a:lstStyle/>
          <a:p>
            <a:r>
              <a:rPr lang="en-US" dirty="0"/>
              <a:t>Psalm 1 teaches us the importance of choosing the right path in life.</a:t>
            </a:r>
          </a:p>
          <a:p>
            <a:r>
              <a:rPr lang="en-US" dirty="0"/>
              <a:t>The path of the righteous is described as shunning the progressive deceptions of sin and delighting in the law of the Lord.</a:t>
            </a:r>
          </a:p>
          <a:p>
            <a:r>
              <a:rPr lang="en-US" dirty="0"/>
              <a:t>The righteous are described figuratively as trees planted in a well-irrigated orchard bearing fruit; the wicked are described as useless chaff driven away by the wind. </a:t>
            </a:r>
          </a:p>
          <a:p>
            <a:r>
              <a:rPr lang="en-US" dirty="0"/>
              <a:t>In the end the wicked perish, but the Lord knows the righteous and preserves them.</a:t>
            </a:r>
          </a:p>
          <a:p>
            <a:r>
              <a:rPr lang="en-US" dirty="0"/>
              <a:t>Jesus also taught that there are only two paths: the narrow leading to eternal life and the wide leading to eternal death.</a:t>
            </a:r>
          </a:p>
          <a:p>
            <a:r>
              <a:rPr lang="en-US" dirty="0"/>
              <a:t>Knowing the final destiny of these two paths, will you make your choice today to trust the Lord Jesus and live?</a:t>
            </a:r>
          </a:p>
        </p:txBody>
      </p:sp>
    </p:spTree>
    <p:extLst>
      <p:ext uri="{BB962C8B-B14F-4D97-AF65-F5344CB8AC3E}">
        <p14:creationId xmlns:p14="http://schemas.microsoft.com/office/powerpoint/2010/main" val="1475087255"/>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1313947</TotalTime>
  <Words>5366</Words>
  <Application>Microsoft Office PowerPoint</Application>
  <PresentationFormat>On-screen Show (4:3)</PresentationFormat>
  <Paragraphs>336</Paragraphs>
  <Slides>19</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Arial Rounded MT Bold</vt:lpstr>
      <vt:lpstr>Calibri</vt:lpstr>
      <vt:lpstr>2_Default Design</vt:lpstr>
      <vt:lpstr>Default Design</vt:lpstr>
      <vt:lpstr>Psalms</vt:lpstr>
      <vt:lpstr>Memory Text Psalm 90:12 NKJV</vt:lpstr>
      <vt:lpstr>Overview</vt:lpstr>
      <vt:lpstr>The Word of God</vt:lpstr>
      <vt:lpstr>Times of Testing</vt:lpstr>
      <vt:lpstr>Two Paths in Life</vt:lpstr>
      <vt:lpstr>Summary</vt:lpstr>
      <vt:lpstr>Summary</vt:lpstr>
      <vt:lpstr>Summary</vt:lpstr>
      <vt:lpstr>PowerPoint Presentation</vt:lpstr>
      <vt:lpstr>Psalm 119:1-8 NIV</vt:lpstr>
      <vt:lpstr>Psalm 119:9-16 NIV</vt:lpstr>
      <vt:lpstr>Psalm 119:18, 72, 89, 97, 105, 165 NIV</vt:lpstr>
      <vt:lpstr>Psalm 105:17-21 NLT</vt:lpstr>
      <vt:lpstr>James 1:2-4 ESV</vt:lpstr>
      <vt:lpstr>Psalm 1:1-3 ESV</vt:lpstr>
      <vt:lpstr>Psalm 1:4 ESV</vt:lpstr>
      <vt:lpstr>Psalm 1:5-6 ESV</vt:lpstr>
      <vt:lpstr>Matthew 7:13-14 ESV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8: Wisdom for Righteous Living</dc:title>
  <dc:subject>Psalms</dc:subject>
  <dc:creator>Kenneth J. McNulty</dc:creator>
  <cp:lastModifiedBy>Kenneth McNulty</cp:lastModifiedBy>
  <cp:revision>22327</cp:revision>
  <cp:lastPrinted>2016-06-03T16:02:10Z</cp:lastPrinted>
  <dcterms:created xsi:type="dcterms:W3CDTF">2005-09-30T23:50:48Z</dcterms:created>
  <dcterms:modified xsi:type="dcterms:W3CDTF">2024-02-24T04:27:39Z</dcterms:modified>
  <cp:category>Bible Book</cp:category>
</cp:coreProperties>
</file>