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565" r:id="rId1"/>
    <p:sldMasterId id="2147486578" r:id="rId2"/>
    <p:sldMasterId id="2147486580" r:id="rId3"/>
    <p:sldMasterId id="2147486588" r:id="rId4"/>
  </p:sldMasterIdLst>
  <p:notesMasterIdLst>
    <p:notesMasterId r:id="rId25"/>
  </p:notesMasterIdLst>
  <p:handoutMasterIdLst>
    <p:handoutMasterId r:id="rId26"/>
  </p:handoutMasterIdLst>
  <p:sldIdLst>
    <p:sldId id="2889" r:id="rId5"/>
    <p:sldId id="2110" r:id="rId6"/>
    <p:sldId id="3067" r:id="rId7"/>
    <p:sldId id="2127" r:id="rId8"/>
    <p:sldId id="2130" r:id="rId9"/>
    <p:sldId id="1100" r:id="rId10"/>
    <p:sldId id="2914" r:id="rId11"/>
    <p:sldId id="3126" r:id="rId12"/>
    <p:sldId id="2915" r:id="rId13"/>
    <p:sldId id="3118" r:id="rId14"/>
    <p:sldId id="2114" r:id="rId15"/>
    <p:sldId id="2128" r:id="rId16"/>
    <p:sldId id="2129" r:id="rId17"/>
    <p:sldId id="2135" r:id="rId18"/>
    <p:sldId id="2147" r:id="rId19"/>
    <p:sldId id="2131" r:id="rId20"/>
    <p:sldId id="3013" r:id="rId21"/>
    <p:sldId id="3130" r:id="rId22"/>
    <p:sldId id="2949" r:id="rId23"/>
    <p:sldId id="1855" r:id="rId24"/>
  </p:sldIdLst>
  <p:sldSz cx="9144000" cy="6858000" type="screen4x3"/>
  <p:notesSz cx="7102475" cy="9388475"/>
  <p:defaultTextStyle>
    <a:defPPr>
      <a:defRPr lang="en-US"/>
    </a:defPPr>
    <a:lvl1pPr algn="l" rtl="0" fontAlgn="base">
      <a:spcBef>
        <a:spcPct val="0"/>
      </a:spcBef>
      <a:spcAft>
        <a:spcPct val="0"/>
      </a:spcAft>
      <a:defRPr kern="1200">
        <a:solidFill>
          <a:schemeClr val="folHlink"/>
        </a:solidFill>
        <a:latin typeface="Arial" charset="0"/>
        <a:ea typeface="+mn-ea"/>
        <a:cs typeface="Arial" charset="0"/>
      </a:defRPr>
    </a:lvl1pPr>
    <a:lvl2pPr marL="457200" algn="l" rtl="0" fontAlgn="base">
      <a:spcBef>
        <a:spcPct val="0"/>
      </a:spcBef>
      <a:spcAft>
        <a:spcPct val="0"/>
      </a:spcAft>
      <a:defRPr kern="1200">
        <a:solidFill>
          <a:schemeClr val="folHlink"/>
        </a:solidFill>
        <a:latin typeface="Arial" charset="0"/>
        <a:ea typeface="+mn-ea"/>
        <a:cs typeface="Arial" charset="0"/>
      </a:defRPr>
    </a:lvl2pPr>
    <a:lvl3pPr marL="914400" algn="l" rtl="0" fontAlgn="base">
      <a:spcBef>
        <a:spcPct val="0"/>
      </a:spcBef>
      <a:spcAft>
        <a:spcPct val="0"/>
      </a:spcAft>
      <a:defRPr kern="1200">
        <a:solidFill>
          <a:schemeClr val="folHlink"/>
        </a:solidFill>
        <a:latin typeface="Arial" charset="0"/>
        <a:ea typeface="+mn-ea"/>
        <a:cs typeface="Arial" charset="0"/>
      </a:defRPr>
    </a:lvl3pPr>
    <a:lvl4pPr marL="1371600" algn="l" rtl="0" fontAlgn="base">
      <a:spcBef>
        <a:spcPct val="0"/>
      </a:spcBef>
      <a:spcAft>
        <a:spcPct val="0"/>
      </a:spcAft>
      <a:defRPr kern="1200">
        <a:solidFill>
          <a:schemeClr val="folHlink"/>
        </a:solidFill>
        <a:latin typeface="Arial" charset="0"/>
        <a:ea typeface="+mn-ea"/>
        <a:cs typeface="Arial" charset="0"/>
      </a:defRPr>
    </a:lvl4pPr>
    <a:lvl5pPr marL="1828800" algn="l" rtl="0" fontAlgn="base">
      <a:spcBef>
        <a:spcPct val="0"/>
      </a:spcBef>
      <a:spcAft>
        <a:spcPct val="0"/>
      </a:spcAft>
      <a:defRPr kern="1200">
        <a:solidFill>
          <a:schemeClr val="folHlink"/>
        </a:solidFill>
        <a:latin typeface="Arial" charset="0"/>
        <a:ea typeface="+mn-ea"/>
        <a:cs typeface="Arial" charset="0"/>
      </a:defRPr>
    </a:lvl5pPr>
    <a:lvl6pPr marL="2286000" algn="l" defTabSz="914400" rtl="0" eaLnBrk="1" latinLnBrk="0" hangingPunct="1">
      <a:defRPr kern="1200">
        <a:solidFill>
          <a:schemeClr val="folHlink"/>
        </a:solidFill>
        <a:latin typeface="Arial" charset="0"/>
        <a:ea typeface="+mn-ea"/>
        <a:cs typeface="Arial" charset="0"/>
      </a:defRPr>
    </a:lvl6pPr>
    <a:lvl7pPr marL="2743200" algn="l" defTabSz="914400" rtl="0" eaLnBrk="1" latinLnBrk="0" hangingPunct="1">
      <a:defRPr kern="1200">
        <a:solidFill>
          <a:schemeClr val="folHlink"/>
        </a:solidFill>
        <a:latin typeface="Arial" charset="0"/>
        <a:ea typeface="+mn-ea"/>
        <a:cs typeface="Arial" charset="0"/>
      </a:defRPr>
    </a:lvl7pPr>
    <a:lvl8pPr marL="3200400" algn="l" defTabSz="914400" rtl="0" eaLnBrk="1" latinLnBrk="0" hangingPunct="1">
      <a:defRPr kern="1200">
        <a:solidFill>
          <a:schemeClr val="folHlink"/>
        </a:solidFill>
        <a:latin typeface="Arial" charset="0"/>
        <a:ea typeface="+mn-ea"/>
        <a:cs typeface="Arial" charset="0"/>
      </a:defRPr>
    </a:lvl8pPr>
    <a:lvl9pPr marL="3657600" algn="l" defTabSz="914400" rtl="0" eaLnBrk="1" latinLnBrk="0" hangingPunct="1">
      <a:defRPr kern="1200">
        <a:solidFill>
          <a:schemeClr val="folHlink"/>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930" autoAdjust="0"/>
    <p:restoredTop sz="61820" autoAdjust="0"/>
  </p:normalViewPr>
  <p:slideViewPr>
    <p:cSldViewPr>
      <p:cViewPr varScale="1">
        <p:scale>
          <a:sx n="52" d="100"/>
          <a:sy n="52" d="100"/>
        </p:scale>
        <p:origin x="1757" y="58"/>
      </p:cViewPr>
      <p:guideLst>
        <p:guide orient="horz" pos="2160"/>
        <p:guide pos="2880"/>
      </p:guideLst>
    </p:cSldViewPr>
  </p:slideViewPr>
  <p:outlineViewPr>
    <p:cViewPr>
      <p:scale>
        <a:sx n="33" d="100"/>
        <a:sy n="33" d="100"/>
      </p:scale>
      <p:origin x="0" y="-10930"/>
    </p:cViewPr>
  </p:outlineViewPr>
  <p:notesTextViewPr>
    <p:cViewPr>
      <p:scale>
        <a:sx n="200" d="100"/>
        <a:sy n="200" d="100"/>
      </p:scale>
      <p:origin x="0" y="0"/>
    </p:cViewPr>
  </p:notesTextViewPr>
  <p:sorterViewPr>
    <p:cViewPr>
      <p:scale>
        <a:sx n="75" d="100"/>
        <a:sy n="75" d="100"/>
      </p:scale>
      <p:origin x="0" y="0"/>
    </p:cViewPr>
  </p:sorterViewPr>
  <p:notesViewPr>
    <p:cSldViewPr>
      <p:cViewPr varScale="1">
        <p:scale>
          <a:sx n="63" d="100"/>
          <a:sy n="63" d="100"/>
        </p:scale>
        <p:origin x="3158" y="67"/>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6D812D-51F5-4FE5-A4A1-470FB017C6E3}"/>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E5ADB5A-D5F8-451A-BB34-B2E545868C1B}"/>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F929DFDA-FA1E-40FF-9956-D234420C2A14}" type="datetimeFigureOut">
              <a:rPr lang="en-US" smtClean="0"/>
              <a:t>4/12/2024</a:t>
            </a:fld>
            <a:endParaRPr lang="en-US" dirty="0"/>
          </a:p>
        </p:txBody>
      </p:sp>
      <p:sp>
        <p:nvSpPr>
          <p:cNvPr id="4" name="Footer Placeholder 3">
            <a:extLst>
              <a:ext uri="{FF2B5EF4-FFF2-40B4-BE49-F238E27FC236}">
                <a16:creationId xmlns:a16="http://schemas.microsoft.com/office/drawing/2014/main" id="{8D05B59C-FED4-4A56-80F0-C76A98CB748E}"/>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CAAB61-4088-4F01-8AA0-695C9223DD7F}"/>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06CE996A-FB27-4801-A8E7-9EF22DFC39D1}" type="slidenum">
              <a:rPr lang="en-US" smtClean="0"/>
              <a:t>‹#›</a:t>
            </a:fld>
            <a:endParaRPr lang="en-US" dirty="0"/>
          </a:p>
        </p:txBody>
      </p:sp>
    </p:spTree>
    <p:extLst>
      <p:ext uri="{BB962C8B-B14F-4D97-AF65-F5344CB8AC3E}">
        <p14:creationId xmlns:p14="http://schemas.microsoft.com/office/powerpoint/2010/main" val="2208894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39" name="Rectangle 3"/>
          <p:cNvSpPr>
            <a:spLocks noGrp="1" noChangeArrowheads="1"/>
          </p:cNvSpPr>
          <p:nvPr>
            <p:ph type="dt" idx="1"/>
          </p:nvPr>
        </p:nvSpPr>
        <p:spPr bwMode="auto">
          <a:xfrm>
            <a:off x="4023092"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342" name="Rectangle 6"/>
          <p:cNvSpPr>
            <a:spLocks noGrp="1" noChangeArrowheads="1"/>
          </p:cNvSpPr>
          <p:nvPr>
            <p:ph type="ftr" sz="quarter" idx="4"/>
          </p:nvPr>
        </p:nvSpPr>
        <p:spPr bwMode="auto">
          <a:xfrm>
            <a:off x="0"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43" name="Rectangle 7"/>
          <p:cNvSpPr>
            <a:spLocks noGrp="1" noChangeArrowheads="1"/>
          </p:cNvSpPr>
          <p:nvPr>
            <p:ph type="sldNum" sz="quarter" idx="5"/>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a:defRPr sz="1200">
                <a:solidFill>
                  <a:schemeClr val="tx1"/>
                </a:solidFill>
                <a:latin typeface="Arial" charset="0"/>
                <a:cs typeface="+mn-cs"/>
              </a:defRPr>
            </a:lvl1pPr>
          </a:lstStyle>
          <a:p>
            <a:pPr>
              <a:defRPr/>
            </a:pPr>
            <a:fld id="{8FA03DF1-0740-4641-8846-A13960E4BC68}" type="slidenum">
              <a:rPr lang="en-US"/>
              <a:pPr>
                <a:defRPr/>
              </a:pPr>
              <a:t>‹#›</a:t>
            </a:fld>
            <a:endParaRPr lang="en-US" dirty="0"/>
          </a:p>
        </p:txBody>
      </p:sp>
    </p:spTree>
    <p:extLst>
      <p:ext uri="{BB962C8B-B14F-4D97-AF65-F5344CB8AC3E}">
        <p14:creationId xmlns:p14="http://schemas.microsoft.com/office/powerpoint/2010/main" val="17698823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a:t>
            </a:fld>
            <a:endParaRPr lang="en-US" dirty="0"/>
          </a:p>
        </p:txBody>
      </p:sp>
    </p:spTree>
    <p:extLst>
      <p:ext uri="{BB962C8B-B14F-4D97-AF65-F5344CB8AC3E}">
        <p14:creationId xmlns:p14="http://schemas.microsoft.com/office/powerpoint/2010/main" val="2288832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indent="-274320"/>
            <a:r>
              <a:rPr lang="en-US" b="1" baseline="0" dirty="0"/>
              <a:t>Q1:  What was Jesus’ prediction concerning the temple?</a:t>
            </a:r>
          </a:p>
          <a:p>
            <a:pPr marL="182880" indent="-274320"/>
            <a:r>
              <a:rPr lang="en-US" b="0" baseline="0" dirty="0"/>
              <a:t>1.  It would be destroyed.  </a:t>
            </a:r>
          </a:p>
          <a:p>
            <a:pPr marL="182880" indent="-274320"/>
            <a:r>
              <a:rPr lang="en-US" b="0" baseline="0" dirty="0"/>
              <a:t>2.  There would not be one stone left upon another.</a:t>
            </a:r>
          </a:p>
          <a:p>
            <a:pPr marL="182880" indent="-274320"/>
            <a:endParaRPr lang="en-US" b="0" baseline="0" dirty="0"/>
          </a:p>
          <a:p>
            <a:pPr marL="182880" indent="-274320"/>
            <a:r>
              <a:rPr lang="en-US" b="1" baseline="0" dirty="0"/>
              <a:t>Q2:  But don’t we see Jews today at the wailing wall praying?</a:t>
            </a:r>
          </a:p>
          <a:p>
            <a:pPr marL="182880" indent="-274320"/>
            <a:r>
              <a:rPr lang="en-US" b="0" baseline="0" dirty="0"/>
              <a:t>1.  Yes, but the wailing wall was not part of the edifice of the temple.</a:t>
            </a:r>
          </a:p>
          <a:p>
            <a:pPr marL="182880" indent="-274320"/>
            <a:r>
              <a:rPr lang="en-US" b="0" baseline="0" dirty="0"/>
              <a:t>2.  It was a retaining wall that was part of the western wall of the temple mount.</a:t>
            </a:r>
          </a:p>
          <a:p>
            <a:pPr marL="182880" indent="-274320"/>
            <a:r>
              <a:rPr lang="en-US" b="0" baseline="0" dirty="0"/>
              <a:t>3.  It was used to provide a flat area on which the temple buildings were built.</a:t>
            </a:r>
          </a:p>
          <a:p>
            <a:pPr marL="182880" indent="-274320"/>
            <a:r>
              <a:rPr lang="en-US" b="0" baseline="0" dirty="0"/>
              <a:t>4.  Today the Dome of the Rock, a Muslim mosque occupies the site of Herod’s temple in Jerusalem.</a:t>
            </a:r>
          </a:p>
          <a:p>
            <a:pPr marL="182880" indent="-274320"/>
            <a:r>
              <a:rPr lang="en-US" b="0" baseline="0" dirty="0"/>
              <a:t>5.  However, there is some conjecture that this may not be the exact location.</a:t>
            </a:r>
          </a:p>
          <a:p>
            <a:pPr marL="182880" indent="-274320"/>
            <a:r>
              <a:rPr lang="en-US" b="0" baseline="0" dirty="0"/>
              <a:t>6.  In any case, nothing of the original temple buildings remains in Jerusalem.</a:t>
            </a:r>
          </a:p>
          <a:p>
            <a:pPr marL="182880" indent="-274320"/>
            <a:r>
              <a:rPr lang="en-US" b="0" baseline="0" dirty="0"/>
              <a:t>7.  Jesus’ prediction is absolutely true: “not one stone will be left upon another.”</a:t>
            </a:r>
            <a:endParaRPr lang="en-US" b="0" dirty="0"/>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11</a:t>
            </a:fld>
            <a:endParaRPr lang="en-US" dirty="0"/>
          </a:p>
        </p:txBody>
      </p:sp>
    </p:spTree>
    <p:extLst>
      <p:ext uri="{BB962C8B-B14F-4D97-AF65-F5344CB8AC3E}">
        <p14:creationId xmlns:p14="http://schemas.microsoft.com/office/powerpoint/2010/main" val="3661775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When shall these things be?  What things?</a:t>
            </a:r>
          </a:p>
          <a:p>
            <a:pPr marL="274320" indent="-274320"/>
            <a:r>
              <a:rPr lang="en-US" dirty="0"/>
              <a:t>1.  Obviously the destruction of the temple that Jesus predicted in the previous verse.</a:t>
            </a:r>
          </a:p>
          <a:p>
            <a:pPr marL="274320" indent="-274320"/>
            <a:r>
              <a:rPr lang="en-US" dirty="0"/>
              <a:t>2.  Note that the disciples ask two questions here.</a:t>
            </a:r>
          </a:p>
          <a:p>
            <a:pPr marL="274320" indent="-274320"/>
            <a:r>
              <a:rPr lang="en-US" dirty="0"/>
              <a:t>3.  Apparently</a:t>
            </a:r>
            <a:r>
              <a:rPr lang="en-US" baseline="0" dirty="0"/>
              <a:t> they thought the destruction of the temple would be at the end of the age.</a:t>
            </a:r>
          </a:p>
          <a:p>
            <a:pPr marL="274320" indent="-274320"/>
            <a:r>
              <a:rPr lang="en-US" baseline="0" dirty="0"/>
              <a:t>4.  But they intertwine two questions: the destruction of the temple and the second coming of Jesus.</a:t>
            </a:r>
          </a:p>
          <a:p>
            <a:pPr marL="274320" indent="-274320"/>
            <a:r>
              <a:rPr lang="en-US" dirty="0"/>
              <a:t>5.  So, in His response, Jesus intertwines these two subjects as well.</a:t>
            </a:r>
          </a:p>
          <a:p>
            <a:pPr marL="274320" indent="-274320"/>
            <a:r>
              <a:rPr lang="en-US" dirty="0"/>
              <a:t>6.  This makes it sometimes difficult for us to</a:t>
            </a:r>
            <a:r>
              <a:rPr lang="en-US" baseline="0" dirty="0"/>
              <a:t> understand what words apply to what subject.</a:t>
            </a:r>
          </a:p>
          <a:p>
            <a:pPr marL="274320" indent="-274320"/>
            <a:r>
              <a:rPr lang="en-US" dirty="0"/>
              <a:t>7.  But here Jesus is using the destruction</a:t>
            </a:r>
            <a:r>
              <a:rPr lang="en-US" baseline="0" dirty="0"/>
              <a:t> of Jerusalem as a type of the destruction that will accompany His second coming.</a:t>
            </a:r>
          </a:p>
          <a:p>
            <a:pPr marL="274320" indent="-274320"/>
            <a:endParaRPr lang="en-US" dirty="0"/>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12</a:t>
            </a:fld>
            <a:endParaRPr lang="en-US" dirty="0"/>
          </a:p>
        </p:txBody>
      </p:sp>
    </p:spTree>
    <p:extLst>
      <p:ext uri="{BB962C8B-B14F-4D97-AF65-F5344CB8AC3E}">
        <p14:creationId xmlns:p14="http://schemas.microsoft.com/office/powerpoint/2010/main" val="3480025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central fact of history had Jerusalem missed?</a:t>
            </a:r>
          </a:p>
          <a:p>
            <a:pPr marL="274320" indent="-274320"/>
            <a:r>
              <a:rPr lang="en-US" dirty="0"/>
              <a:t>1.  Jerusalem would be leveled because they did not know the time of their visitation.</a:t>
            </a:r>
          </a:p>
          <a:p>
            <a:pPr marL="274320" indent="-274320"/>
            <a:r>
              <a:rPr lang="en-US" dirty="0"/>
              <a:t>2.  In other words, Jerusalem as a whole had rejected the Messiah, Emmanuel, God with us.</a:t>
            </a:r>
          </a:p>
          <a:p>
            <a:pPr marL="274320" indent="-274320"/>
            <a:r>
              <a:rPr lang="en-US" dirty="0"/>
              <a:t>3.  They had rejected Jesus the Son of God and their Savior from sin.</a:t>
            </a:r>
          </a:p>
          <a:p>
            <a:pPr marL="274320" indent="-274320"/>
            <a:r>
              <a:rPr lang="en-US" dirty="0"/>
              <a:t>4.  In ending His discourse to the scribes and Pharisees in Matt 23, Jesus says this:</a:t>
            </a:r>
          </a:p>
          <a:p>
            <a:pPr marL="274320" indent="-274320"/>
            <a:r>
              <a:rPr lang="en-US" b="1" dirty="0"/>
              <a:t>Matthew 23:37-38 (NKJV)</a:t>
            </a:r>
          </a:p>
          <a:p>
            <a:pPr marL="274320" lvl="1" indent="-274320"/>
            <a:r>
              <a:rPr lang="en-US" baseline="30000" dirty="0"/>
              <a:t>37 </a:t>
            </a:r>
            <a:r>
              <a:rPr lang="en-US" dirty="0"/>
              <a:t>“O Jerusalem, Jerusalem, the one who kills the prophets and stones those who are sent to her! How often I wanted to gather your children together, as a hen gathers her chicks under </a:t>
            </a:r>
            <a:r>
              <a:rPr lang="en-US" i="1" dirty="0"/>
              <a:t>her</a:t>
            </a:r>
            <a:r>
              <a:rPr lang="en-US" dirty="0"/>
              <a:t> wings, but you were not willing! </a:t>
            </a:r>
            <a:r>
              <a:rPr lang="en-US" baseline="30000" dirty="0"/>
              <a:t>38 </a:t>
            </a:r>
            <a:r>
              <a:rPr lang="en-US" dirty="0"/>
              <a:t>See! Your house is left to you desolate; </a:t>
            </a:r>
          </a:p>
          <a:p>
            <a:pPr marL="274320" indent="-274320"/>
            <a:r>
              <a:rPr lang="en-US" dirty="0"/>
              <a:t>5.  They were “not willing” to be gathered into Christ’s kingdom.</a:t>
            </a:r>
          </a:p>
          <a:p>
            <a:pPr marL="274320" indent="-274320"/>
            <a:r>
              <a:rPr lang="en-US" dirty="0"/>
              <a:t>6.  The shekinah glory was gone from the temple.  Their house was desolate.</a:t>
            </a:r>
          </a:p>
          <a:p>
            <a:pPr marL="274320" indent="-274320"/>
            <a:r>
              <a:rPr lang="en-US" dirty="0"/>
              <a:t>7.  The temple services had no meaning since their types had been fulfilled by Jesus.</a:t>
            </a:r>
          </a:p>
          <a:p>
            <a:pPr marL="274320" indent="-274320"/>
            <a:r>
              <a:rPr lang="en-US" dirty="0"/>
              <a:t>8.  The temple veil had been torn</a:t>
            </a:r>
            <a:r>
              <a:rPr lang="en-US" baseline="0" dirty="0"/>
              <a:t> for top to bottom.</a:t>
            </a:r>
          </a:p>
          <a:p>
            <a:pPr marL="274320" indent="-274320"/>
            <a:r>
              <a:rPr lang="en-US" baseline="0" dirty="0"/>
              <a:t>9.  The Jewish temple was no longer the house of God.</a:t>
            </a:r>
          </a:p>
          <a:p>
            <a:pPr marL="274320" indent="-274320"/>
            <a:r>
              <a:rPr lang="en-US" baseline="0" dirty="0"/>
              <a:t>10. This destruction of Jerusalem is also a type of the destruction at the second coming and for the same reason.</a:t>
            </a:r>
          </a:p>
          <a:p>
            <a:pPr marL="274320" indent="-274320"/>
            <a:r>
              <a:rPr lang="en-US" baseline="0" dirty="0"/>
              <a:t>11. As the Jews had rejected their Messiah, so the world has rejected theirs.</a:t>
            </a:r>
          </a:p>
          <a:p>
            <a:pPr marL="274320" indent="-274320"/>
            <a:r>
              <a:rPr lang="en-US" baseline="0" dirty="0"/>
              <a:t>12. Those who are destroyed in the end have rejected the gospel of salvation in Jesus Christ.</a:t>
            </a:r>
          </a:p>
          <a:p>
            <a:pPr marL="274320" indent="-274320"/>
            <a:r>
              <a:rPr lang="en-US" baseline="0" dirty="0"/>
              <a:t>13. Paul describes a time…</a:t>
            </a:r>
          </a:p>
          <a:p>
            <a:pPr marL="274320" indent="-274320"/>
            <a:r>
              <a:rPr lang="en-US" b="1" dirty="0"/>
              <a:t>2 Thessalonians 1:7-9 (NKJV)</a:t>
            </a:r>
            <a:r>
              <a:rPr lang="en-US" baseline="30000" dirty="0"/>
              <a:t> </a:t>
            </a:r>
            <a:r>
              <a:rPr lang="en-US" dirty="0"/>
              <a:t>…when the Lord Jesus is revealed from heaven with His mighty angels, </a:t>
            </a:r>
            <a:r>
              <a:rPr lang="en-US" baseline="30000" dirty="0"/>
              <a:t>8 </a:t>
            </a:r>
            <a:r>
              <a:rPr lang="en-US" dirty="0"/>
              <a:t>in flaming fire taking vengeance on those who do not know God, and on those who do not obey the gospel of our Lord Jesus Christ. </a:t>
            </a:r>
            <a:r>
              <a:rPr lang="en-US" baseline="30000" dirty="0"/>
              <a:t>9 </a:t>
            </a:r>
            <a:r>
              <a:rPr lang="en-US" dirty="0"/>
              <a:t>These shall be punished with everlasting destruction from the presence of the Lord and from the glory of His power, </a:t>
            </a:r>
          </a:p>
          <a:p>
            <a:endParaRPr lang="en-US" dirty="0"/>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13</a:t>
            </a:fld>
            <a:endParaRPr lang="en-US" dirty="0"/>
          </a:p>
        </p:txBody>
      </p:sp>
    </p:spTree>
    <p:extLst>
      <p:ext uri="{BB962C8B-B14F-4D97-AF65-F5344CB8AC3E}">
        <p14:creationId xmlns:p14="http://schemas.microsoft.com/office/powerpoint/2010/main" val="182209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[Explain structure before reading.]</a:t>
            </a:r>
          </a:p>
          <a:p>
            <a:pPr marL="274320" indent="-274320"/>
            <a:r>
              <a:rPr lang="en-US" dirty="0"/>
              <a:t>1.  This is part of the 70 week prophecy of Daniel</a:t>
            </a:r>
            <a:r>
              <a:rPr lang="en-US" baseline="0" dirty="0"/>
              <a:t> that covered 490 literal years (457 BC to 34 AD).</a:t>
            </a:r>
            <a:endParaRPr lang="en-US" dirty="0"/>
          </a:p>
          <a:p>
            <a:pPr marL="274320" indent="-274320"/>
            <a:r>
              <a:rPr lang="en-US" dirty="0"/>
              <a:t>2.  It is written in Hebrews poetry,</a:t>
            </a:r>
            <a:r>
              <a:rPr lang="en-US" baseline="0" dirty="0"/>
              <a:t> and there is a beautiful chiastic structure to it.</a:t>
            </a:r>
          </a:p>
          <a:p>
            <a:pPr marL="274320" indent="-274320"/>
            <a:r>
              <a:rPr lang="en-US" dirty="0"/>
              <a:t>3.  I wish we had time to go into it in detail,</a:t>
            </a:r>
            <a:r>
              <a:rPr lang="en-US" baseline="0" dirty="0"/>
              <a:t> but we can only scratch the surface</a:t>
            </a:r>
            <a:r>
              <a:rPr lang="en-US" dirty="0"/>
              <a:t>.</a:t>
            </a:r>
          </a:p>
          <a:p>
            <a:pPr marL="274320" indent="-274320"/>
            <a:r>
              <a:rPr lang="en-US" dirty="0"/>
              <a:t>4.  In the slide here I</a:t>
            </a:r>
            <a:r>
              <a:rPr lang="en-US" baseline="0" dirty="0"/>
              <a:t> have divided it into four sections that alternate back and forth between the Messiah and the desolator prince.</a:t>
            </a:r>
            <a:endParaRPr lang="en-US" dirty="0"/>
          </a:p>
          <a:p>
            <a:pPr marL="274320" indent="-274320"/>
            <a:r>
              <a:rPr lang="en-US" dirty="0"/>
              <a:t>5.  The bold lines contain the word “week” or “weeks” and refer to the Messiah.</a:t>
            </a:r>
          </a:p>
          <a:p>
            <a:pPr marL="274320" indent="-274320"/>
            <a:r>
              <a:rPr lang="en-US" dirty="0"/>
              <a:t>6.  The indented italicized lines contain</a:t>
            </a:r>
            <a:r>
              <a:rPr lang="en-US" baseline="0" dirty="0"/>
              <a:t> the Hebrew root word for “cut” and refer to the desolator prince.</a:t>
            </a:r>
          </a:p>
          <a:p>
            <a:pPr marL="274320" indent="-274320"/>
            <a:r>
              <a:rPr lang="en-US" baseline="0" dirty="0"/>
              <a:t>7.  The sections that refer to the desolator prince describe construction or destruction of Jerusalem and the temple.</a:t>
            </a:r>
          </a:p>
          <a:p>
            <a:pPr marL="274320" indent="-274320"/>
            <a:r>
              <a:rPr lang="en-US" b="1" baseline="0" dirty="0"/>
              <a:t>[Read slide here]</a:t>
            </a:r>
          </a:p>
          <a:p>
            <a:pPr marL="274320" indent="-274320"/>
            <a:r>
              <a:rPr lang="en-US" baseline="0" dirty="0"/>
              <a:t>8.  At the time of Jerusalem’s destruction, Titus was a prince who later became emperor of the empire.  </a:t>
            </a:r>
          </a:p>
          <a:p>
            <a:pPr marL="274320" indent="-274320"/>
            <a:r>
              <a:rPr lang="en-US" baseline="0" dirty="0"/>
              <a:t>9.  The Abomination of Desolation is referred to in the last half of verse 27.</a:t>
            </a:r>
          </a:p>
          <a:p>
            <a:pPr marL="274320" indent="-274320"/>
            <a:r>
              <a:rPr lang="en-US" dirty="0"/>
              <a:t>10. “And on the wing of abominations shall be one who makes desolate.”</a:t>
            </a:r>
          </a:p>
          <a:p>
            <a:pPr marL="274320" indent="-274320"/>
            <a:r>
              <a:rPr lang="en-US" dirty="0"/>
              <a:t>11. Titus was the one who made Jerusalem and the temple desolate.</a:t>
            </a:r>
          </a:p>
          <a:p>
            <a:pPr marL="274320" indent="-274320"/>
            <a:r>
              <a:rPr lang="en-US" dirty="0"/>
              <a:t>12. It happened just as Jesus said, “your house</a:t>
            </a:r>
            <a:r>
              <a:rPr lang="en-US" baseline="0" dirty="0"/>
              <a:t> shall be left to you desolate.”</a:t>
            </a:r>
          </a:p>
          <a:p>
            <a:pPr marL="274320" indent="-274320"/>
            <a:r>
              <a:rPr lang="en-US" baseline="0" dirty="0"/>
              <a:t>13. The desolator prince, Titus, is poetically pictured here as being carried along on the wing of abominations.</a:t>
            </a:r>
          </a:p>
          <a:p>
            <a:pPr marL="274320" indent="-274320"/>
            <a:r>
              <a:rPr lang="en-US" baseline="0" dirty="0"/>
              <a:t>14. Of course, Titus and his Roman legions were pagan, so their idolatry was an abomination to God.</a:t>
            </a:r>
          </a:p>
          <a:p>
            <a:pPr marL="274320" indent="-274320"/>
            <a:r>
              <a:rPr lang="en-US" baseline="0" dirty="0"/>
              <a:t>15.  In fact, Josephus records that the Romans set up their standards in the temple and sacrificed to them. (GC2, p 30)</a:t>
            </a:r>
          </a:p>
          <a:p>
            <a:pPr marL="274320" indent="-274320"/>
            <a:r>
              <a:rPr lang="en-US" baseline="0" dirty="0"/>
              <a:t>16. This prophecy in Daniel 9 allows us to see the GC in action.</a:t>
            </a:r>
          </a:p>
          <a:p>
            <a:pPr marL="274320" indent="-274320"/>
            <a:r>
              <a:rPr lang="en-US" baseline="0" dirty="0"/>
              <a:t>17. These verses alternate back and forth between the Messiah and His work of salvation and the desolator prince and his work of destruction.</a:t>
            </a:r>
          </a:p>
          <a:p>
            <a:pPr marL="274320" indent="-274320"/>
            <a:r>
              <a:rPr lang="en-US" baseline="0" dirty="0"/>
              <a:t>18. Christ is cut off, not for His sins but for ours.</a:t>
            </a:r>
          </a:p>
          <a:p>
            <a:pPr marL="274320" indent="-274320"/>
            <a:r>
              <a:rPr lang="en-US" baseline="0" dirty="0"/>
              <a:t>19. Satan uses Titus to destroy the city and the sanctuary.</a:t>
            </a:r>
          </a:p>
          <a:p>
            <a:pPr marL="274320" indent="-274320"/>
            <a:r>
              <a:rPr lang="en-US" baseline="0" dirty="0"/>
              <a:t>20. Christ brings an end to the sacrificial system in the middle of the 70</a:t>
            </a:r>
            <a:r>
              <a:rPr lang="en-US" baseline="30000" dirty="0"/>
              <a:t>th</a:t>
            </a:r>
            <a:r>
              <a:rPr lang="en-US" baseline="0" dirty="0"/>
              <a:t> week.</a:t>
            </a:r>
          </a:p>
          <a:p>
            <a:pPr marL="274320" indent="-274320"/>
            <a:r>
              <a:rPr lang="en-US" baseline="0" dirty="0"/>
              <a:t>21. Satan uses Titus to make the former house of God desolate.</a:t>
            </a:r>
          </a:p>
          <a:p>
            <a:pPr marL="274320" indent="-274320"/>
            <a:r>
              <a:rPr lang="en-US" baseline="0" dirty="0"/>
              <a:t>22. Christ inaugurates a new covenant; Satan destroys the vestiges of the old.</a:t>
            </a:r>
          </a:p>
          <a:p>
            <a:pPr marL="274320" indent="-274320"/>
            <a:r>
              <a:rPr lang="en-US" baseline="0" dirty="0"/>
              <a:t>23. Here we see both sides at work in the GC, and each side winning their chosen battles.</a:t>
            </a:r>
          </a:p>
          <a:p>
            <a:pPr marL="274320" indent="-274320"/>
            <a:r>
              <a:rPr lang="en-US" baseline="0" dirty="0"/>
              <a:t>24. So we conclude that there must be rules of engagement in this cosmic conflict.</a:t>
            </a:r>
          </a:p>
          <a:p>
            <a:pPr marL="274320" indent="-274320"/>
            <a:r>
              <a:rPr lang="en-US" baseline="0" dirty="0"/>
              <a:t>25. Neither side totally defeats the other.</a:t>
            </a:r>
          </a:p>
          <a:p>
            <a:pPr marL="274320" indent="-274320"/>
            <a:r>
              <a:rPr lang="en-US" baseline="0" dirty="0"/>
              <a:t>26. Both sides must strategically decide which battles they will focus on and win.</a:t>
            </a:r>
          </a:p>
          <a:p>
            <a:pPr marL="274320" indent="-274320"/>
            <a:r>
              <a:rPr lang="en-US" baseline="0" dirty="0"/>
              <a:t>27. As we see in these verses, Christ is focused on saving us; Satan is focused on destroying those he can.</a:t>
            </a:r>
          </a:p>
          <a:p>
            <a:pPr marL="274320" indent="-274320"/>
            <a:endParaRPr lang="en-US" baseline="0" dirty="0"/>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14</a:t>
            </a:fld>
            <a:endParaRPr lang="en-US" dirty="0"/>
          </a:p>
        </p:txBody>
      </p:sp>
    </p:spTree>
    <p:extLst>
      <p:ext uri="{BB962C8B-B14F-4D97-AF65-F5344CB8AC3E}">
        <p14:creationId xmlns:p14="http://schemas.microsoft.com/office/powerpoint/2010/main" val="3949959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next slide.]</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15</a:t>
            </a:fld>
            <a:endParaRPr lang="en-US" dirty="0"/>
          </a:p>
        </p:txBody>
      </p:sp>
    </p:spTree>
    <p:extLst>
      <p:ext uri="{BB962C8B-B14F-4D97-AF65-F5344CB8AC3E}">
        <p14:creationId xmlns:p14="http://schemas.microsoft.com/office/powerpoint/2010/main" val="1821357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dirty="0"/>
              <a:t>1.  Since Rome was in power, the only</a:t>
            </a:r>
            <a:r>
              <a:rPr lang="en-US" baseline="0" dirty="0"/>
              <a:t> army that could surround Jerusalem was the Roman army.</a:t>
            </a:r>
          </a:p>
          <a:p>
            <a:pPr marL="274320" indent="-274320"/>
            <a:r>
              <a:rPr lang="en-US" baseline="0" dirty="0"/>
              <a:t>2.  So the Roman army in Luke is parallel to the abomination of desolation in Matthew.</a:t>
            </a:r>
          </a:p>
          <a:p>
            <a:pPr marL="274320" indent="-274320"/>
            <a:endParaRPr lang="en-US" dirty="0"/>
          </a:p>
          <a:p>
            <a:pPr marL="274320" indent="-274320"/>
            <a:endParaRPr lang="en-US" dirty="0"/>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16</a:t>
            </a:fld>
            <a:endParaRPr lang="en-US" dirty="0"/>
          </a:p>
        </p:txBody>
      </p:sp>
    </p:spTree>
    <p:extLst>
      <p:ext uri="{BB962C8B-B14F-4D97-AF65-F5344CB8AC3E}">
        <p14:creationId xmlns:p14="http://schemas.microsoft.com/office/powerpoint/2010/main" val="1610958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0" dirty="0"/>
              <a:t>1.  So here we see the contrast between ethnic Israel which encompasses all the descendants of Abraham, and spiritual Israel.</a:t>
            </a:r>
          </a:p>
          <a:p>
            <a:pPr marL="274320" indent="-274320"/>
            <a:r>
              <a:rPr lang="en-US" b="0" dirty="0"/>
              <a:t>2.  Spiritual Israel, whether Jew or Gentile, has a saving relationship with the Lord Jesus Christ which marks them as the remnant that will be saved.</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17</a:t>
            </a:fld>
            <a:endParaRPr lang="en-US" dirty="0"/>
          </a:p>
        </p:txBody>
      </p:sp>
    </p:spTree>
    <p:extLst>
      <p:ext uri="{BB962C8B-B14F-4D97-AF65-F5344CB8AC3E}">
        <p14:creationId xmlns:p14="http://schemas.microsoft.com/office/powerpoint/2010/main" val="3292822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Why do you think the church grew with such leaps and bounds in the early days?</a:t>
            </a:r>
          </a:p>
          <a:p>
            <a:pPr marL="274320" indent="-274320"/>
            <a:r>
              <a:rPr lang="en-US" dirty="0"/>
              <a:t>1.  The gospel went forward under the mighty power of the Holy Spirit in the early rain.</a:t>
            </a:r>
          </a:p>
          <a:p>
            <a:pPr marL="274320" indent="-274320"/>
            <a:r>
              <a:rPr lang="en-US" dirty="0"/>
              <a:t>2.  There were signs and wonders that accompanied the gospel: people were healed and delivered, miracles occurred, Dorcas was raised from the dead.</a:t>
            </a:r>
          </a:p>
          <a:p>
            <a:pPr marL="274320" indent="-274320"/>
            <a:r>
              <a:rPr lang="en-US" dirty="0"/>
              <a:t>3.  Eyewitnesses of the risen Lord were convinced of the truth of the resurrection.</a:t>
            </a:r>
          </a:p>
          <a:p>
            <a:pPr marL="274320" indent="-274320"/>
            <a:r>
              <a:rPr lang="en-US" dirty="0"/>
              <a:t>4.  They couldn’t help but proclaim what they had seen and heard.</a:t>
            </a:r>
          </a:p>
          <a:p>
            <a:pPr marL="274320" indent="-274320"/>
            <a:r>
              <a:rPr lang="en-US" dirty="0"/>
              <a:t>5.  The resurrection made them fearless of persecution and death and gave them a hope that they had to share.</a:t>
            </a:r>
          </a:p>
          <a:p>
            <a:pPr marL="274320" indent="-274320"/>
            <a:r>
              <a:rPr lang="en-US" dirty="0"/>
              <a:t>6.  When the apostles were forbidden to speak in the name of Jesus under threat of punishment and imprisonment they replied:</a:t>
            </a:r>
          </a:p>
          <a:p>
            <a:pPr marL="274320" indent="-274320"/>
            <a:r>
              <a:rPr lang="en-US" b="1" dirty="0"/>
              <a:t>Acts 4:19-20 ESV </a:t>
            </a:r>
            <a:r>
              <a:rPr lang="en-US" dirty="0"/>
              <a:t>- "Whether it is right in the sight of God to listen to you rather than to God, you must judge, 20 for we cannot but speak of what we have seen and heard.“</a:t>
            </a:r>
          </a:p>
          <a:p>
            <a:pPr marL="274320" indent="-274320"/>
            <a:r>
              <a:rPr lang="en-US" dirty="0"/>
              <a:t>7.  The HS gave them a holy boldness to share the gospel regardless of consequences.</a:t>
            </a:r>
          </a:p>
          <a:p>
            <a:pPr marL="274320" indent="-274320"/>
            <a:r>
              <a:rPr lang="en-US" dirty="0"/>
              <a:t>8.  They were focused on the things above rather than on the things of earth.</a:t>
            </a:r>
          </a:p>
          <a:p>
            <a:pPr marL="274320" indent="-274320"/>
            <a:r>
              <a:rPr lang="en-US" dirty="0"/>
              <a:t>9.  We would do well to emulate their zeal and focus.</a:t>
            </a:r>
          </a:p>
          <a:p>
            <a:pPr marL="274320" indent="-274320"/>
            <a:endParaRPr lang="en-US" dirty="0"/>
          </a:p>
          <a:p>
            <a:pPr marL="274320" indent="-27432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18</a:t>
            </a:fld>
            <a:endParaRPr lang="en-US" dirty="0"/>
          </a:p>
        </p:txBody>
      </p:sp>
    </p:spTree>
    <p:extLst>
      <p:ext uri="{BB962C8B-B14F-4D97-AF65-F5344CB8AC3E}">
        <p14:creationId xmlns:p14="http://schemas.microsoft.com/office/powerpoint/2010/main" val="3431078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eaLnBrk="1" hangingPunct="1">
              <a:lnSpc>
                <a:spcPct val="80000"/>
              </a:lnSpc>
            </a:pPr>
            <a:r>
              <a:rPr lang="en-US" b="1" dirty="0"/>
              <a:t>Q1: According to Jesus, what should be the identifying mark of His disciples?</a:t>
            </a:r>
          </a:p>
          <a:p>
            <a:pPr marL="274320" indent="-274320"/>
            <a:r>
              <a:rPr lang="en-US" b="0" dirty="0"/>
              <a:t>1.  There should be a special bond of love between fellow Christians.</a:t>
            </a:r>
          </a:p>
          <a:p>
            <a:pPr marL="274320" indent="-274320"/>
            <a:r>
              <a:rPr lang="en-US" b="0" dirty="0"/>
              <a:t>2.  It should be a love that reflects the love within the Godhead.</a:t>
            </a:r>
          </a:p>
          <a:p>
            <a:pPr marL="274320" indent="-274320"/>
            <a:r>
              <a:rPr lang="en-US" b="0" dirty="0"/>
              <a:t>3.  That kind of love is supernatural love; it’s agape love; it’s love that puts others first; it’s an unconditional love.</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0" dirty="0"/>
              <a:t>4.  Seeing love in action has a powerful influence for truth.</a:t>
            </a:r>
          </a:p>
          <a:p>
            <a:pPr marL="274320" indent="-274320"/>
            <a:r>
              <a:rPr lang="en-US" b="0" dirty="0"/>
              <a:t>5.  And that kind of love will convince the world that God is love and Jesus is love and the word of God is true.</a:t>
            </a:r>
          </a:p>
          <a:p>
            <a:pPr marL="274320" indent="-274320" eaLnBrk="1" hangingPunct="1">
              <a:lnSpc>
                <a:spcPct val="80000"/>
              </a:lnSpc>
            </a:pPr>
            <a:r>
              <a:rPr lang="en-US" b="0" dirty="0"/>
              <a:t>6.  You can’t love God and hate your brother.</a:t>
            </a:r>
          </a:p>
          <a:p>
            <a:pPr marL="274320" indent="-274320" eaLnBrk="1" hangingPunct="1">
              <a:lnSpc>
                <a:spcPct val="80000"/>
              </a:lnSpc>
            </a:pPr>
            <a:r>
              <a:rPr lang="en-US" b="0" dirty="0"/>
              <a:t>7.  If you love God you will keep His commandments, and one of His commandments is “love one another.”</a:t>
            </a:r>
          </a:p>
          <a:p>
            <a:pPr marL="274320" indent="-274320" eaLnBrk="1" hangingPunct="1">
              <a:lnSpc>
                <a:spcPct val="80000"/>
              </a:lnSpc>
            </a:pPr>
            <a:r>
              <a:rPr lang="en-US" b="0" dirty="0"/>
              <a:t>8.  That commandment comes in the verse right before this one.</a:t>
            </a:r>
          </a:p>
          <a:p>
            <a:pPr marL="274320" indent="-274320" eaLnBrk="1" hangingPunct="1">
              <a:lnSpc>
                <a:spcPct val="80000"/>
              </a:lnSpc>
            </a:pPr>
            <a:r>
              <a:rPr lang="en-US" b="1" dirty="0"/>
              <a:t>John 13:34 KJV </a:t>
            </a:r>
            <a:r>
              <a:rPr lang="en-US" b="0" dirty="0"/>
              <a:t>- 34 A new commandment I give unto you, That ye love one another; as I have loved you, that ye also love one another.</a:t>
            </a:r>
          </a:p>
          <a:p>
            <a:pPr marL="274320" indent="-274320" eaLnBrk="1" hangingPunct="1">
              <a:lnSpc>
                <a:spcPct val="80000"/>
              </a:lnSpc>
            </a:pPr>
            <a:r>
              <a:rPr lang="en-US" b="0" dirty="0"/>
              <a:t>The apostle Paul wrote to the Corinthians in:</a:t>
            </a:r>
          </a:p>
          <a:p>
            <a:pPr marL="274320" indent="-274320" eaLnBrk="1" hangingPunct="1">
              <a:lnSpc>
                <a:spcPct val="80000"/>
              </a:lnSpc>
            </a:pPr>
            <a:r>
              <a:rPr lang="en-US" b="1" dirty="0"/>
              <a:t>1 Corinthians 16:14 ESV</a:t>
            </a:r>
            <a:r>
              <a:rPr lang="en-US" b="0" dirty="0"/>
              <a:t> - Let all that you do be done in love.</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19</a:t>
            </a:fld>
            <a:endParaRPr lang="en-US" dirty="0"/>
          </a:p>
        </p:txBody>
      </p:sp>
    </p:spTree>
    <p:extLst>
      <p:ext uri="{BB962C8B-B14F-4D97-AF65-F5344CB8AC3E}">
        <p14:creationId xmlns:p14="http://schemas.microsoft.com/office/powerpoint/2010/main" val="2652129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Q1:  What kind of fellowship do we see in these verses?</a:t>
            </a:r>
          </a:p>
          <a:p>
            <a:pPr marL="274320" indent="-274320"/>
            <a:r>
              <a:rPr lang="en-US" dirty="0"/>
              <a:t>1.  This seems to imply that they are one big happy family.</a:t>
            </a:r>
          </a:p>
          <a:p>
            <a:pPr marL="274320" indent="-274320"/>
            <a:r>
              <a:rPr lang="en-US" dirty="0"/>
              <a:t>2.  Luke says they were all together.</a:t>
            </a:r>
          </a:p>
          <a:p>
            <a:pPr marL="274320" indent="-274320"/>
            <a:r>
              <a:rPr lang="en-US" dirty="0"/>
              <a:t>3.  That implies that they lived together, although you could say they were all together in spirit instead of physically.</a:t>
            </a:r>
          </a:p>
          <a:p>
            <a:pPr marL="274320" indent="-274320"/>
            <a:r>
              <a:rPr lang="en-US" dirty="0"/>
              <a:t>4.  They shared everything in common.</a:t>
            </a:r>
          </a:p>
          <a:p>
            <a:pPr marL="274320" indent="-274320"/>
            <a:r>
              <a:rPr lang="en-US" dirty="0"/>
              <a:t>5.  They sold their possessions and goods and took care of everyone.</a:t>
            </a:r>
          </a:p>
          <a:p>
            <a:pPr marL="274320" indent="-274320"/>
            <a:r>
              <a:rPr lang="en-US" dirty="0"/>
              <a:t>6.  This appears to be communal living.</a:t>
            </a:r>
          </a:p>
          <a:p>
            <a:endParaRPr lang="en-US" dirty="0"/>
          </a:p>
          <a:p>
            <a:r>
              <a:rPr lang="en-US" b="1" dirty="0"/>
              <a:t>Q2: Do you think that kind of arrangement would work in our culture?</a:t>
            </a:r>
          </a:p>
          <a:p>
            <a:pPr marL="274320" indent="-274320"/>
            <a:r>
              <a:rPr lang="en-US" dirty="0"/>
              <a:t>1.  Communal living has never worked out well in practice.</a:t>
            </a:r>
          </a:p>
          <a:p>
            <a:pPr marL="274320" indent="-274320"/>
            <a:r>
              <a:rPr lang="en-US" dirty="0"/>
              <a:t>2.  This is a form of socialism which provides little incentive to work.</a:t>
            </a:r>
          </a:p>
          <a:p>
            <a:pPr marL="274320" indent="-274320"/>
            <a:r>
              <a:rPr lang="en-US" sz="1200" b="0" i="0" u="none" strike="noStrike" kern="1200" dirty="0">
                <a:solidFill>
                  <a:schemeClr val="tx1"/>
                </a:solidFill>
                <a:effectLst/>
                <a:latin typeface="Arial" charset="0"/>
                <a:ea typeface="+mn-ea"/>
                <a:cs typeface="+mn-cs"/>
              </a:rPr>
              <a:t>3.  As Margret Thatcher once commented on socialism: “"The trouble with Socialism is that eventually you run out of other people's money.“</a:t>
            </a:r>
            <a:endParaRPr lang="en-US" dirty="0"/>
          </a:p>
          <a:p>
            <a:pPr marL="274320" indent="-274320"/>
            <a:r>
              <a:rPr lang="en-US" dirty="0"/>
              <a:t>4.  My own opinion is that this communal living was only a temporary arrangement that was necessary for those who were baptized on the day of Pentecost.</a:t>
            </a:r>
          </a:p>
          <a:p>
            <a:pPr marL="274320" indent="-274320"/>
            <a:r>
              <a:rPr lang="en-US" dirty="0"/>
              <a:t>5.  Acts tells us that many of the 3,000 were from foreign countries, many were from other parts of Judah, some, we assume, were also from Jerusalem.</a:t>
            </a:r>
          </a:p>
          <a:p>
            <a:pPr marL="274320" indent="-274320"/>
            <a:r>
              <a:rPr lang="en-US" dirty="0"/>
              <a:t>6.  In the Great Commission, Jesus told us to make disciples, baptize them, and teach them “</a:t>
            </a:r>
            <a:r>
              <a:rPr lang="en-US" b="0" i="0" dirty="0">
                <a:solidFill>
                  <a:srgbClr val="01103A"/>
                </a:solidFill>
                <a:effectLst/>
                <a:highlight>
                  <a:srgbClr val="E9EEF1"/>
                </a:highlight>
                <a:latin typeface="arial" panose="020B0604020202020204" pitchFamily="34" charset="0"/>
              </a:rPr>
              <a:t>to observe all that I have commanded you.”</a:t>
            </a:r>
          </a:p>
          <a:p>
            <a:pPr marL="274320" indent="-274320"/>
            <a:r>
              <a:rPr lang="en-US" b="0" i="0" dirty="0">
                <a:solidFill>
                  <a:srgbClr val="01103A"/>
                </a:solidFill>
                <a:effectLst/>
                <a:highlight>
                  <a:srgbClr val="E9EEF1"/>
                </a:highlight>
                <a:latin typeface="arial" panose="020B0604020202020204" pitchFamily="34" charset="0"/>
              </a:rPr>
              <a:t>7.  Apparently that was what was happening here.</a:t>
            </a:r>
          </a:p>
          <a:p>
            <a:pPr marL="274320" indent="-274320"/>
            <a:r>
              <a:rPr lang="en-US" b="0" i="0" dirty="0">
                <a:solidFill>
                  <a:srgbClr val="01103A"/>
                </a:solidFill>
                <a:effectLst/>
                <a:highlight>
                  <a:srgbClr val="E9EEF1"/>
                </a:highlight>
                <a:latin typeface="arial" panose="020B0604020202020204" pitchFamily="34" charset="0"/>
              </a:rPr>
              <a:t>8.  They were attending the temple for instruction day by day and they were breaking bread together in the homes of fellow believers.</a:t>
            </a:r>
          </a:p>
          <a:p>
            <a:pPr marL="274320" indent="-274320"/>
            <a:r>
              <a:rPr lang="en-US" b="0" i="0" dirty="0">
                <a:solidFill>
                  <a:srgbClr val="01103A"/>
                </a:solidFill>
                <a:effectLst/>
                <a:highlight>
                  <a:srgbClr val="E9EEF1"/>
                </a:highlight>
                <a:latin typeface="arial" panose="020B0604020202020204" pitchFamily="34" charset="0"/>
              </a:rPr>
              <a:t>9.  Many of the new converts would not have a job in Jerusalem and they would have to depend on the generosity of those who lived there.</a:t>
            </a:r>
          </a:p>
          <a:p>
            <a:pPr marL="274320" indent="-274320"/>
            <a:r>
              <a:rPr lang="en-US" b="0" i="0" dirty="0">
                <a:solidFill>
                  <a:srgbClr val="01103A"/>
                </a:solidFill>
                <a:effectLst/>
                <a:highlight>
                  <a:srgbClr val="E9EEF1"/>
                </a:highlight>
                <a:latin typeface="arial" panose="020B0604020202020204" pitchFamily="34" charset="0"/>
              </a:rPr>
              <a:t>10. I presume that when their instruction was completed they would be going back to their own homes to care for their own families.</a:t>
            </a:r>
          </a:p>
          <a:p>
            <a:pPr marL="274320" indent="-274320"/>
            <a:endParaRPr lang="en-US" dirty="0"/>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20</a:t>
            </a:fld>
            <a:endParaRPr lang="en-US" dirty="0"/>
          </a:p>
        </p:txBody>
      </p:sp>
    </p:spTree>
    <p:extLst>
      <p:ext uri="{BB962C8B-B14F-4D97-AF65-F5344CB8AC3E}">
        <p14:creationId xmlns:p14="http://schemas.microsoft.com/office/powerpoint/2010/main" val="697218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eaLnBrk="1" hangingPunct="1">
              <a:lnSpc>
                <a:spcPct val="80000"/>
              </a:lnSpc>
              <a:defRPr/>
            </a:pPr>
            <a:r>
              <a:rPr lang="en-US" b="1" dirty="0"/>
              <a:t>B2: </a:t>
            </a:r>
          </a:p>
          <a:p>
            <a:pPr marL="274320" indent="-274320" eaLnBrk="1" hangingPunct="1">
              <a:lnSpc>
                <a:spcPct val="80000"/>
              </a:lnSpc>
              <a:defRPr/>
            </a:pPr>
            <a:r>
              <a:rPr lang="en-US" dirty="0"/>
              <a:t>1.  If we go back to the two previous verses, we see that they were spoken to God’s chosen people, Israel.</a:t>
            </a:r>
          </a:p>
          <a:p>
            <a:pPr marL="274320" indent="-274320" eaLnBrk="1" hangingPunct="1">
              <a:lnSpc>
                <a:spcPct val="80000"/>
              </a:lnSpc>
              <a:defRPr/>
            </a:pPr>
            <a:r>
              <a:rPr lang="en-US" dirty="0"/>
              <a:t>2.  In fact, Isaiah gives three unmistakable identifiers.</a:t>
            </a:r>
          </a:p>
          <a:p>
            <a:pPr marL="274320" indent="-274320" eaLnBrk="1" hangingPunct="1">
              <a:lnSpc>
                <a:spcPct val="80000"/>
              </a:lnSpc>
              <a:defRPr/>
            </a:pPr>
            <a:r>
              <a:rPr lang="en-US" dirty="0"/>
              <a:t>3.  Here is what verse 8 of chapter 41 says:</a:t>
            </a:r>
          </a:p>
          <a:p>
            <a:pPr marL="274320" indent="-274320" eaLnBrk="1" hangingPunct="1">
              <a:lnSpc>
                <a:spcPct val="80000"/>
              </a:lnSpc>
              <a:defRPr/>
            </a:pPr>
            <a:r>
              <a:rPr lang="en-US" b="1" dirty="0"/>
              <a:t>Isaiah 41:8 ESV </a:t>
            </a:r>
            <a:r>
              <a:rPr lang="en-US" dirty="0"/>
              <a:t>- 8 But you, Israel, my servant, Jacob, whom I have chosen, the offspring of Abraham, my friend;</a:t>
            </a:r>
          </a:p>
          <a:p>
            <a:pPr marL="274320" indent="-274320" eaLnBrk="1" hangingPunct="1">
              <a:lnSpc>
                <a:spcPct val="80000"/>
              </a:lnSpc>
              <a:defRPr/>
            </a:pPr>
            <a:r>
              <a:rPr lang="en-US" dirty="0"/>
              <a:t>4.  So God’s promises here are spoken to the descendants of Abraham, the children of Israel (also called Jacob): God’s chosen people in the time of Isaiah.</a:t>
            </a:r>
          </a:p>
          <a:p>
            <a:pPr marL="274320" indent="-274320" eaLnBrk="1" hangingPunct="1">
              <a:lnSpc>
                <a:spcPct val="80000"/>
              </a:lnSpc>
              <a:defRPr/>
            </a:pPr>
            <a:endParaRPr lang="en-US" dirty="0"/>
          </a:p>
          <a:p>
            <a:pPr marL="274320" indent="-274320" eaLnBrk="1" hangingPunct="1">
              <a:lnSpc>
                <a:spcPct val="80000"/>
              </a:lnSpc>
              <a:defRPr/>
            </a:pPr>
            <a:r>
              <a:rPr lang="en-US" b="1" dirty="0"/>
              <a:t>B3:</a:t>
            </a:r>
          </a:p>
          <a:p>
            <a:pPr marL="274320" indent="-274320" eaLnBrk="1" hangingPunct="1">
              <a:lnSpc>
                <a:spcPct val="80000"/>
              </a:lnSpc>
              <a:defRPr/>
            </a:pPr>
            <a:r>
              <a:rPr lang="en-US" dirty="0"/>
              <a:t>1.  The true descendants of Abraham today are all those who have accepted the Messiah and His salvation by grace through faith.</a:t>
            </a:r>
          </a:p>
          <a:p>
            <a:pPr marL="274320" indent="-274320" eaLnBrk="1" hangingPunct="1">
              <a:lnSpc>
                <a:spcPct val="80000"/>
              </a:lnSpc>
              <a:defRPr/>
            </a:pPr>
            <a:r>
              <a:rPr lang="en-US" dirty="0"/>
              <a:t>2.  Paul writes in:</a:t>
            </a:r>
          </a:p>
          <a:p>
            <a:pPr marL="274320" indent="-274320" eaLnBrk="1" hangingPunct="1">
              <a:lnSpc>
                <a:spcPct val="80000"/>
              </a:lnSpc>
              <a:defRPr/>
            </a:pPr>
            <a:r>
              <a:rPr lang="en-US" b="1" dirty="0"/>
              <a:t>Galatians 3:29 ESV </a:t>
            </a:r>
            <a:r>
              <a:rPr lang="en-US" dirty="0"/>
              <a:t>- 29 And if you are Christ's, then you are Abraham's offspring, heirs according to promise.</a:t>
            </a:r>
          </a:p>
          <a:p>
            <a:pPr marL="274320" indent="-274320" eaLnBrk="1" hangingPunct="1">
              <a:lnSpc>
                <a:spcPct val="80000"/>
              </a:lnSpc>
              <a:defRPr/>
            </a:pPr>
            <a:r>
              <a:rPr lang="en-US" dirty="0"/>
              <a:t>3.  In Gal 6:16 Paul calls all of the Christians who receive his message “the Israel of God.”</a:t>
            </a:r>
          </a:p>
          <a:p>
            <a:pPr marL="274320" indent="-274320" eaLnBrk="1" hangingPunct="1">
              <a:lnSpc>
                <a:spcPct val="80000"/>
              </a:lnSpc>
              <a:defRPr/>
            </a:pPr>
            <a:r>
              <a:rPr lang="en-US" dirty="0"/>
              <a:t>4.  To the Romans he writes in</a:t>
            </a:r>
          </a:p>
          <a:p>
            <a:pPr marL="274320" indent="-274320" eaLnBrk="1" hangingPunct="1">
              <a:lnSpc>
                <a:spcPct val="80000"/>
              </a:lnSpc>
              <a:defRPr/>
            </a:pPr>
            <a:r>
              <a:rPr lang="en-US" b="1" dirty="0"/>
              <a:t>Romans 2:28-29 KJV </a:t>
            </a:r>
            <a:r>
              <a:rPr lang="en-US" dirty="0"/>
              <a:t>- 28 For he is not a Jew, which is one outwardly; … 29 But he is a Jew, which is one inwardly.</a:t>
            </a:r>
          </a:p>
          <a:p>
            <a:pPr marL="274320" indent="-274320" eaLnBrk="1" hangingPunct="1">
              <a:lnSpc>
                <a:spcPct val="80000"/>
              </a:lnSpc>
              <a:defRPr/>
            </a:pPr>
            <a:r>
              <a:rPr lang="en-US" dirty="0"/>
              <a:t>5.  And he writes in Romans 11 about the wild olive branches being grafted into the olive tree, which represents God’s chosen people, and so “all Israel will be saved.” (Rom 11:26)</a:t>
            </a:r>
          </a:p>
          <a:p>
            <a:pPr marL="274320" indent="-274320" eaLnBrk="1" hangingPunct="1">
              <a:lnSpc>
                <a:spcPct val="80000"/>
              </a:lnSpc>
              <a:defRPr/>
            </a:pPr>
            <a:r>
              <a:rPr lang="en-US" dirty="0"/>
              <a:t>6.  So if these are God’s promises to Israel, we, as spiritual Israel, can claim these promises today.</a:t>
            </a:r>
          </a:p>
          <a:p>
            <a:pPr marL="274320" indent="-274320" eaLnBrk="1" hangingPunct="1">
              <a:lnSpc>
                <a:spcPct val="80000"/>
              </a:lnSpc>
              <a:defRPr/>
            </a:pPr>
            <a:endParaRPr lang="en-US" dirty="0"/>
          </a:p>
          <a:p>
            <a:pPr marL="274320" indent="-274320" eaLnBrk="1" hangingPunct="1">
              <a:lnSpc>
                <a:spcPct val="80000"/>
              </a:lnSpc>
              <a:defRPr/>
            </a:pPr>
            <a:r>
              <a:rPr lang="en-US" b="1" dirty="0"/>
              <a:t>B4:</a:t>
            </a:r>
            <a:r>
              <a:rPr lang="en-US" dirty="0"/>
              <a:t> </a:t>
            </a:r>
          </a:p>
          <a:p>
            <a:pPr marL="274320" indent="-274320" eaLnBrk="1" hangingPunct="1">
              <a:lnSpc>
                <a:spcPct val="80000"/>
              </a:lnSpc>
              <a:defRPr/>
            </a:pPr>
            <a:r>
              <a:rPr lang="en-US" dirty="0"/>
              <a:t>1.  He starts this verse by saying, “Fear not, for I am with you.”</a:t>
            </a:r>
          </a:p>
          <a:p>
            <a:pPr marL="274320" indent="-274320" eaLnBrk="1" hangingPunct="1">
              <a:lnSpc>
                <a:spcPct val="80000"/>
              </a:lnSpc>
              <a:defRPr/>
            </a:pPr>
            <a:r>
              <a:rPr lang="en-US" dirty="0"/>
              <a:t>2.  Our God is not far from any one of us.  He is the immanent God.</a:t>
            </a:r>
          </a:p>
          <a:p>
            <a:pPr marL="274320" indent="-274320" eaLnBrk="1" hangingPunct="1">
              <a:lnSpc>
                <a:spcPct val="80000"/>
              </a:lnSpc>
              <a:defRPr/>
            </a:pPr>
            <a:r>
              <a:rPr lang="en-US" dirty="0"/>
              <a:t>3.  In fact, we are the temples of His Holy Spirit.</a:t>
            </a:r>
          </a:p>
          <a:p>
            <a:pPr marL="274320" indent="-274320" eaLnBrk="1" hangingPunct="1">
              <a:lnSpc>
                <a:spcPct val="80000"/>
              </a:lnSpc>
              <a:defRPr/>
            </a:pPr>
            <a:r>
              <a:rPr lang="en-US" dirty="0"/>
              <a:t>4.  He leads us and guides us and lives right inside us.</a:t>
            </a:r>
          </a:p>
          <a:p>
            <a:pPr marL="274320" indent="-274320" eaLnBrk="1" hangingPunct="1">
              <a:lnSpc>
                <a:spcPct val="80000"/>
              </a:lnSpc>
              <a:defRPr/>
            </a:pPr>
            <a:r>
              <a:rPr lang="en-US" dirty="0"/>
              <a:t>5.  So these promises are for those who have a living, loving relationship with the Lord, and are filled with the Holy Spirit.</a:t>
            </a:r>
          </a:p>
          <a:p>
            <a:pPr marL="274320" indent="-274320" eaLnBrk="1" hangingPunct="1">
              <a:lnSpc>
                <a:spcPct val="80000"/>
              </a:lnSpc>
              <a:defRPr/>
            </a:pPr>
            <a:endParaRPr lang="en-US" dirty="0"/>
          </a:p>
          <a:p>
            <a:pPr marL="274320" indent="-274320" eaLnBrk="1" hangingPunct="1">
              <a:lnSpc>
                <a:spcPct val="80000"/>
              </a:lnSpc>
              <a:defRPr/>
            </a:pPr>
            <a:r>
              <a:rPr lang="en-US" b="1" dirty="0"/>
              <a:t>B5:</a:t>
            </a:r>
            <a:r>
              <a:rPr lang="en-US" dirty="0"/>
              <a:t> </a:t>
            </a:r>
          </a:p>
          <a:p>
            <a:pPr marL="274320" indent="-274320" eaLnBrk="1" hangingPunct="1">
              <a:lnSpc>
                <a:spcPct val="80000"/>
              </a:lnSpc>
              <a:defRPr/>
            </a:pPr>
            <a:r>
              <a:rPr lang="en-US" altLang="en-US" b="0" dirty="0"/>
              <a:t>1.  He wants to comfort us so that we will not fear or be dismayed</a:t>
            </a:r>
          </a:p>
          <a:p>
            <a:pPr marL="274320" indent="-274320" eaLnBrk="1" hangingPunct="1">
              <a:lnSpc>
                <a:spcPct val="80000"/>
              </a:lnSpc>
              <a:defRPr/>
            </a:pPr>
            <a:r>
              <a:rPr lang="en-US" dirty="0"/>
              <a:t>2.  He promises to strengthen us and help us and uphold us.</a:t>
            </a:r>
          </a:p>
          <a:p>
            <a:pPr marL="274320" indent="-274320" eaLnBrk="1" hangingPunct="1">
              <a:lnSpc>
                <a:spcPct val="80000"/>
              </a:lnSpc>
              <a:defRPr/>
            </a:pPr>
            <a:r>
              <a:rPr lang="en-US" dirty="0"/>
              <a:t>3.  What a Friend we have in Jesus!!!</a:t>
            </a:r>
          </a:p>
          <a:p>
            <a:pPr marL="274320" indent="-274320" eaLnBrk="1" hangingPunct="1">
              <a:lnSpc>
                <a:spcPct val="80000"/>
              </a:lnSpc>
              <a:defRPr/>
            </a:pPr>
            <a:r>
              <a:rPr lang="en-US" dirty="0"/>
              <a:t>4.  There is nothing that can separate us from His love.</a:t>
            </a:r>
          </a:p>
          <a:p>
            <a:pPr marL="274320" indent="-274320" eaLnBrk="1" hangingPunct="1">
              <a:lnSpc>
                <a:spcPct val="80000"/>
              </a:lnSpc>
              <a:defRPr/>
            </a:pPr>
            <a:r>
              <a:rPr lang="en-US" dirty="0"/>
              <a:t>5.  His final promise in the book of Matthew is “Lo I am with you always, even to the end of the age.”</a:t>
            </a:r>
          </a:p>
          <a:p>
            <a:pPr marL="274320" indent="-274320" eaLnBrk="1" hangingPunct="1">
              <a:lnSpc>
                <a:spcPct val="80000"/>
              </a:lnSpc>
              <a:defRPr/>
            </a:pPr>
            <a:r>
              <a:rPr lang="en-US" dirty="0"/>
              <a:t>6.  No matter what He allows us to go through, we can know that He is always there encouraging us to bear our trials as He bore His.</a:t>
            </a:r>
          </a:p>
          <a:p>
            <a:pPr marL="274320" indent="-274320" eaLnBrk="1" hangingPunct="1">
              <a:lnSpc>
                <a:spcPct val="80000"/>
              </a:lnSpc>
              <a:defRPr/>
            </a:pPr>
            <a:r>
              <a:rPr lang="en-US" dirty="0"/>
              <a:t>7.  The writer to the Hebrews wrote that we should:</a:t>
            </a:r>
          </a:p>
          <a:p>
            <a:pPr marL="274320" indent="-274320" eaLnBrk="1" hangingPunct="1">
              <a:lnSpc>
                <a:spcPct val="80000"/>
              </a:lnSpc>
              <a:defRPr/>
            </a:pPr>
            <a:r>
              <a:rPr lang="en-US" b="1" dirty="0"/>
              <a:t>Hebrews 12:2 KJV </a:t>
            </a:r>
            <a:r>
              <a:rPr lang="en-US" dirty="0"/>
              <a:t>- Look[</a:t>
            </a:r>
            <a:r>
              <a:rPr lang="en-US" dirty="0" err="1"/>
              <a:t>ing</a:t>
            </a:r>
            <a:r>
              <a:rPr lang="en-US" dirty="0"/>
              <a:t>] unto Jesus the author and finisher of our faith; who for the joy that was set before him endured the cross, despising the shame, and is set down at the right hand of the throne of God.</a:t>
            </a:r>
          </a:p>
          <a:p>
            <a:pPr marL="274320" indent="-274320" eaLnBrk="1" hangingPunct="1">
              <a:lnSpc>
                <a:spcPct val="80000"/>
              </a:lnSpc>
              <a:defRPr/>
            </a:pPr>
            <a:r>
              <a:rPr lang="en-US" dirty="0"/>
              <a:t>8.  If Jesus endured the cross for the joy of being with us for eternity, we can endure the light affliction of this life for the joy of being there with Him.</a:t>
            </a:r>
          </a:p>
          <a:p>
            <a:pPr marL="274320" indent="-274320" eaLnBrk="1" hangingPunct="1">
              <a:lnSpc>
                <a:spcPct val="80000"/>
              </a:lnSpc>
              <a:defRPr/>
            </a:pPr>
            <a:r>
              <a:rPr lang="en-US" dirty="0"/>
              <a:t>9.  Until the GC is finished and Christ reigns victoriously, we will have many trials and temptations and battles to fight.</a:t>
            </a:r>
          </a:p>
          <a:p>
            <a:pPr marL="274320" indent="-274320" eaLnBrk="1" hangingPunct="1">
              <a:lnSpc>
                <a:spcPct val="80000"/>
              </a:lnSpc>
              <a:defRPr/>
            </a:pPr>
            <a:r>
              <a:rPr lang="en-US" dirty="0"/>
              <a:t>10. But we have the omnipotent God who promises to help us and uphold us and strengthen us.</a:t>
            </a:r>
          </a:p>
          <a:p>
            <a:pPr marL="274320" indent="-274320" eaLnBrk="1" hangingPunct="1">
              <a:lnSpc>
                <a:spcPct val="80000"/>
              </a:lnSpc>
              <a:defRPr/>
            </a:pPr>
            <a:r>
              <a:rPr lang="en-US" dirty="0"/>
              <a:t>11. Does it make sense to claim that promise?  (Absolutely!)</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78723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3</a:t>
            </a:fld>
            <a:endParaRPr lang="en-US" dirty="0"/>
          </a:p>
        </p:txBody>
      </p:sp>
    </p:spTree>
    <p:extLst>
      <p:ext uri="{BB962C8B-B14F-4D97-AF65-F5344CB8AC3E}">
        <p14:creationId xmlns:p14="http://schemas.microsoft.com/office/powerpoint/2010/main" val="4279383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dirty="0"/>
              <a:t>B1:</a:t>
            </a:r>
          </a:p>
          <a:p>
            <a:pPr marL="274320" indent="-274320"/>
            <a:r>
              <a:rPr lang="en-US" dirty="0"/>
              <a:t>[See notes on linked slide]</a:t>
            </a:r>
          </a:p>
          <a:p>
            <a:pPr marL="274320" indent="-274320"/>
            <a:endParaRPr lang="en-US" dirty="0"/>
          </a:p>
          <a:p>
            <a:pPr marL="274320" indent="-274320"/>
            <a:r>
              <a:rPr lang="en-US" dirty="0"/>
              <a:t>B2:</a:t>
            </a:r>
          </a:p>
          <a:p>
            <a:pPr marL="274320" indent="-274320"/>
            <a:r>
              <a:rPr lang="en-US" dirty="0"/>
              <a:t>[See notes on linked slide]</a:t>
            </a:r>
          </a:p>
          <a:p>
            <a:pPr marL="274320" indent="-274320"/>
            <a:endParaRPr lang="en-US" dirty="0"/>
          </a:p>
          <a:p>
            <a:pPr marL="274320" indent="-274320"/>
            <a:r>
              <a:rPr lang="en-US" dirty="0"/>
              <a:t>B3:</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[See notes on linked slide]</a:t>
            </a:r>
          </a:p>
          <a:p>
            <a:pPr marL="274320" indent="-274320"/>
            <a:endParaRPr lang="en-US" dirty="0"/>
          </a:p>
          <a:p>
            <a:pPr marL="274320" indent="-274320"/>
            <a:endParaRPr lang="en-US" dirty="0"/>
          </a:p>
          <a:p>
            <a:pPr marL="274320" indent="-274320"/>
            <a:r>
              <a:rPr lang="en-US" b="1" dirty="0"/>
              <a:t>B4:</a:t>
            </a:r>
          </a:p>
          <a:p>
            <a:pPr marL="274320" indent="-274320"/>
            <a:r>
              <a:rPr lang="en-US" dirty="0"/>
              <a:t>1.  False Christs and false prophets deceiving many, wars and rumors of war, famines, pestilences, earthquakes, tribulation,</a:t>
            </a:r>
            <a:r>
              <a:rPr lang="en-US" baseline="0" dirty="0"/>
              <a:t> hatred, </a:t>
            </a:r>
            <a:r>
              <a:rPr lang="en-US" dirty="0"/>
              <a:t>and death for Christians, apostasy, betrayal, hatred, lawlessness.</a:t>
            </a:r>
            <a:r>
              <a:rPr lang="en-US" baseline="0" dirty="0"/>
              <a:t>  </a:t>
            </a:r>
          </a:p>
          <a:p>
            <a:pPr marL="274320" indent="-274320"/>
            <a:r>
              <a:rPr lang="en-US" baseline="0" dirty="0"/>
              <a:t>2.  But then Jesus says, </a:t>
            </a:r>
          </a:p>
          <a:p>
            <a:pPr marL="274320" indent="-274320"/>
            <a:r>
              <a:rPr lang="en-US" b="1" dirty="0"/>
              <a:t>Matthew 24:13 (NKJV)</a:t>
            </a:r>
          </a:p>
          <a:p>
            <a:pPr marL="274320" lvl="1" indent="-274320"/>
            <a:r>
              <a:rPr lang="en-US" baseline="30000" dirty="0"/>
              <a:t>13 </a:t>
            </a:r>
            <a:r>
              <a:rPr lang="en-US" dirty="0"/>
              <a:t>But he who endures to the end shall be saved. </a:t>
            </a:r>
          </a:p>
          <a:p>
            <a:pPr marL="274320" lvl="0" indent="-274320"/>
            <a:r>
              <a:rPr lang="en-US" dirty="0"/>
              <a:t>3.  Apparently Jesus never heard of the health and wealth gospel preached by some TV preachers today.</a:t>
            </a:r>
          </a:p>
          <a:p>
            <a:pPr marL="274320" indent="-274320"/>
            <a:r>
              <a:rPr lang="en-US" dirty="0"/>
              <a:t>4.  For His disciples in the 1</a:t>
            </a:r>
            <a:r>
              <a:rPr lang="en-US" baseline="30000" dirty="0"/>
              <a:t>st</a:t>
            </a:r>
            <a:r>
              <a:rPr lang="en-US" dirty="0"/>
              <a:t> century and for many down through the ages, Jesus predicts tribulation.</a:t>
            </a:r>
          </a:p>
          <a:p>
            <a:pPr marL="274320" indent="-274320"/>
            <a:r>
              <a:rPr lang="en-US" dirty="0"/>
              <a:t>5.  But He encourages</a:t>
            </a:r>
            <a:r>
              <a:rPr lang="en-US" baseline="0" dirty="0"/>
              <a:t> us to “hold on.”  Salvation’s coming!</a:t>
            </a:r>
          </a:p>
          <a:p>
            <a:pPr marL="274320" indent="-274320"/>
            <a:endParaRPr lang="en-US" baseline="0" dirty="0"/>
          </a:p>
          <a:p>
            <a:pPr marL="274320" indent="-274320"/>
            <a:r>
              <a:rPr lang="en-US" b="1" dirty="0"/>
              <a:t>B5:</a:t>
            </a:r>
          </a:p>
          <a:p>
            <a:pPr marL="274320" indent="-274320"/>
            <a:r>
              <a:rPr lang="en-US" i="0" dirty="0"/>
              <a:t>1.  In</a:t>
            </a:r>
            <a:r>
              <a:rPr lang="en-US" i="0" baseline="0" dirty="0"/>
              <a:t> 70 AD, the Roman general Titus laid siege to Jerusalem in the spring of the year when it was full of people who had come to celebrate the Passover.</a:t>
            </a:r>
          </a:p>
          <a:p>
            <a:pPr marL="274320" indent="-274320"/>
            <a:r>
              <a:rPr lang="en-US" i="0" baseline="0" dirty="0"/>
              <a:t>2.  By August, the people were starving to death and fighting gangs for scarce resources.</a:t>
            </a:r>
          </a:p>
          <a:p>
            <a:pPr marL="274320" indent="-274320"/>
            <a:r>
              <a:rPr lang="en-US" i="0" baseline="0" dirty="0"/>
              <a:t>3.  Josephus (a Jewish historian) records that one starving mother ate her baby.</a:t>
            </a:r>
          </a:p>
          <a:p>
            <a:pPr marL="274320" indent="-274320"/>
            <a:r>
              <a:rPr lang="en-US" i="0" baseline="0" dirty="0"/>
              <a:t>4.  The Jews refused to surrender, thinking that God would yet deliver His temple.</a:t>
            </a:r>
          </a:p>
          <a:p>
            <a:pPr marL="274320" indent="-274320"/>
            <a:r>
              <a:rPr lang="en-US" i="0" baseline="0" dirty="0"/>
              <a:t>5.  The Romans eventually set fire to the gold plated walls of the temple and burned the city to the ground.</a:t>
            </a:r>
          </a:p>
          <a:p>
            <a:pPr marL="274320" indent="-274320"/>
            <a:r>
              <a:rPr lang="en-US" dirty="0">
                <a:effectLst/>
              </a:rPr>
              <a:t>6.  Josephus claims that 1.1 million people were killed during the siege, of which a majority were Jewish, and that 97,000 were captured and sold</a:t>
            </a:r>
            <a:r>
              <a:rPr lang="en-US" baseline="0" dirty="0">
                <a:effectLst/>
              </a:rPr>
              <a:t> into slavery, some in Egypt.</a:t>
            </a:r>
          </a:p>
          <a:p>
            <a:pPr marL="274320" indent="-274320"/>
            <a:r>
              <a:rPr lang="en-US" i="0" baseline="0" dirty="0">
                <a:effectLst/>
              </a:rPr>
              <a:t>7.  His numbers are disputed by modern scholars, but virtually everyone in the city was either killed or enslaved.</a:t>
            </a:r>
          </a:p>
          <a:p>
            <a:pPr marL="274320" indent="-274320"/>
            <a:r>
              <a:rPr lang="en-US" i="0" baseline="0" dirty="0">
                <a:effectLst/>
              </a:rPr>
              <a:t>8.  Others estimate the Jewish losses at a quarter million.</a:t>
            </a:r>
          </a:p>
          <a:p>
            <a:pPr marL="274320" indent="-274320"/>
            <a:r>
              <a:rPr lang="en-US" i="0" baseline="0" dirty="0">
                <a:effectLst/>
              </a:rPr>
              <a:t>9.  The gold in the temple melted with the heat and ran into the cracks between the stones.</a:t>
            </a:r>
          </a:p>
          <a:p>
            <a:pPr marL="274320" indent="-274320"/>
            <a:r>
              <a:rPr lang="en-US" i="0" dirty="0"/>
              <a:t>10. It</a:t>
            </a:r>
            <a:r>
              <a:rPr lang="en-US" i="0" baseline="0" dirty="0"/>
              <a:t> is no wonder then that the stones were all removed by those looking for gold.</a:t>
            </a:r>
          </a:p>
          <a:p>
            <a:pPr marL="274320" indent="-274320"/>
            <a:endParaRPr lang="en-US" i="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39476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dirty="0"/>
              <a:t>1.  Daniel mentions</a:t>
            </a:r>
            <a:r>
              <a:rPr lang="en-US" baseline="0" dirty="0"/>
              <a:t> the abomination of desolation three times in his book (chapters 9, 11, and 12).</a:t>
            </a:r>
          </a:p>
          <a:p>
            <a:pPr marL="274320" indent="-274320"/>
            <a:r>
              <a:rPr lang="en-US" baseline="0" dirty="0"/>
              <a:t>2.  This first reference in chapter 9 is obviously to pagan Rome, and this is the one to which Jesus refers, because it deals directly with the destruction of Jerusalem and the temple.</a:t>
            </a:r>
          </a:p>
          <a:p>
            <a:pPr marL="274320" indent="-274320"/>
            <a:r>
              <a:rPr lang="en-US" dirty="0"/>
              <a:t>3.  It is in this same prophecy that Daniel mentions the Messiah and predicts the exact year of His baptism.</a:t>
            </a:r>
          </a:p>
          <a:p>
            <a:pPr marL="274320" indent="-274320"/>
            <a:r>
              <a:rPr lang="en-US" dirty="0"/>
              <a:t>4.  The last two references to</a:t>
            </a:r>
            <a:r>
              <a:rPr lang="en-US" baseline="0" dirty="0"/>
              <a:t> the abomination of desolation come much later in history and are fulfilled by papal Rome.</a:t>
            </a:r>
          </a:p>
          <a:p>
            <a:pPr marL="274320" indent="-274320"/>
            <a:r>
              <a:rPr lang="en-US" baseline="0" dirty="0"/>
              <a:t>5.  Pagan Rome desolated the sanctuary in Jerusalem.</a:t>
            </a:r>
          </a:p>
          <a:p>
            <a:pPr marL="274320" indent="-274320"/>
            <a:r>
              <a:rPr lang="en-US" baseline="0" dirty="0"/>
              <a:t>6.  Papal Rome desolated the sanctuary in heaven and the high priestly ministry of Jesus by substituting a false sacrifice, a false priesthood, a false head of the church, and a false way of salvation.</a:t>
            </a:r>
          </a:p>
          <a:p>
            <a:pPr marL="274320" indent="-274320"/>
            <a:endParaRPr lang="en-US" b="0" dirty="0"/>
          </a:p>
          <a:p>
            <a:pPr marL="274320" indent="-274320"/>
            <a:r>
              <a:rPr lang="en-US" b="1" dirty="0"/>
              <a:t>B1:</a:t>
            </a:r>
            <a:r>
              <a:rPr lang="en-US" baseline="0" dirty="0"/>
              <a:t>  </a:t>
            </a:r>
            <a:endParaRPr lang="en-US" dirty="0"/>
          </a:p>
          <a:p>
            <a:pPr marL="274320" indent="-274320"/>
            <a:r>
              <a:rPr lang="en-US" dirty="0"/>
              <a:t>[See notes on linked slide]</a:t>
            </a:r>
          </a:p>
          <a:p>
            <a:pPr marL="274320" indent="-274320"/>
            <a:endParaRPr lang="en-US" dirty="0"/>
          </a:p>
          <a:p>
            <a:pPr marL="274320" indent="-274320"/>
            <a:r>
              <a:rPr lang="en-US" b="1" dirty="0"/>
              <a:t>B2:</a:t>
            </a:r>
          </a:p>
          <a:p>
            <a:pPr marL="274320" indent="-274320"/>
            <a:r>
              <a:rPr lang="en-US" dirty="0"/>
              <a:t>[See notes on inked slide.]</a:t>
            </a:r>
          </a:p>
          <a:p>
            <a:pPr marL="274320" indent="-274320"/>
            <a:endParaRPr lang="en-US" baseline="0" dirty="0"/>
          </a:p>
          <a:p>
            <a:pPr marL="274320" indent="-274320"/>
            <a:r>
              <a:rPr lang="en-US" b="1" baseline="0" dirty="0"/>
              <a:t>B3:</a:t>
            </a:r>
          </a:p>
          <a:p>
            <a:pPr marL="274320" indent="-274320"/>
            <a:r>
              <a:rPr lang="en-US" baseline="0" dirty="0"/>
              <a:t>1.  Before Titus began his siege in 70 AD, there was a Roman governor of Syria (which included Judea) named </a:t>
            </a:r>
            <a:r>
              <a:rPr lang="en-US" baseline="0" dirty="0" err="1"/>
              <a:t>Cestius</a:t>
            </a:r>
            <a:r>
              <a:rPr lang="en-US" baseline="0" dirty="0"/>
              <a:t> Gallus.  </a:t>
            </a:r>
          </a:p>
          <a:p>
            <a:pPr marL="274320" indent="-274320"/>
            <a:r>
              <a:rPr lang="en-US" baseline="0" dirty="0"/>
              <a:t>2.  He marched 2 legions of soldiers (6,000 each) and other militia from Antioch to Jerusalem.</a:t>
            </a:r>
          </a:p>
          <a:p>
            <a:pPr marL="274320" indent="-274320"/>
            <a:r>
              <a:rPr lang="en-US" baseline="0" dirty="0"/>
              <a:t>3.  The Jews had refused to pray for the emperor of Rome which was considered treason.</a:t>
            </a:r>
          </a:p>
          <a:p>
            <a:pPr marL="274320" indent="-274320"/>
            <a:r>
              <a:rPr lang="en-US" baseline="0" dirty="0"/>
              <a:t>4.  </a:t>
            </a:r>
            <a:r>
              <a:rPr lang="en-US" baseline="0" dirty="0" err="1"/>
              <a:t>Cestius</a:t>
            </a:r>
            <a:r>
              <a:rPr lang="en-US" baseline="0" dirty="0"/>
              <a:t> Gallus arrived in Rome in 66 AD to restore prayers for the emperor.  </a:t>
            </a:r>
          </a:p>
          <a:p>
            <a:pPr marL="274320" indent="-274320"/>
            <a:r>
              <a:rPr lang="en-US" baseline="0" dirty="0"/>
              <a:t>5.  After less than a week of fighting the Jewish resistance and almost winning, he withdrew and headed back to Antioch.</a:t>
            </a:r>
          </a:p>
          <a:p>
            <a:pPr marL="274320" indent="-274320"/>
            <a:r>
              <a:rPr lang="en-US" baseline="0" dirty="0"/>
              <a:t>6.  Josephus, the Jewish historian writes:</a:t>
            </a:r>
          </a:p>
          <a:p>
            <a:pPr marL="457200" lvl="2" indent="0"/>
            <a:r>
              <a:rPr lang="en-US" baseline="0" dirty="0"/>
              <a:t>“Had he[</a:t>
            </a:r>
            <a:r>
              <a:rPr lang="en-US" baseline="0" dirty="0" err="1"/>
              <a:t>Cestius</a:t>
            </a:r>
            <a:r>
              <a:rPr lang="en-US" baseline="0" dirty="0"/>
              <a:t> Gallus] but persisted for a while with the siege [of the temple complex], he would have forthwith taken the city.”</a:t>
            </a:r>
          </a:p>
          <a:p>
            <a:pPr marL="274320" lvl="0" indent="-274320"/>
            <a:r>
              <a:rPr lang="en-US" baseline="0" dirty="0"/>
              <a:t>7.  The disciples took this short siege by </a:t>
            </a:r>
            <a:r>
              <a:rPr lang="en-US" baseline="0" dirty="0" err="1"/>
              <a:t>Cestius</a:t>
            </a:r>
            <a:r>
              <a:rPr lang="en-US" baseline="0" dirty="0"/>
              <a:t> Gallus in 66 AD as the sign that Jesus gave concerning Jerusalem.</a:t>
            </a:r>
          </a:p>
          <a:p>
            <a:pPr marL="274320" lvl="0" indent="-274320"/>
            <a:r>
              <a:rPr lang="en-US" baseline="0" dirty="0"/>
              <a:t>8.  Jesus warned them that when they saw the Roman armies surround Jerusalem to head for the hills.</a:t>
            </a:r>
          </a:p>
          <a:p>
            <a:pPr marL="274320" lvl="0" indent="-274320"/>
            <a:r>
              <a:rPr lang="en-US" baseline="0" dirty="0"/>
              <a:t>9.  Immediately after </a:t>
            </a:r>
            <a:r>
              <a:rPr lang="en-US" baseline="0" dirty="0" err="1"/>
              <a:t>Cestius</a:t>
            </a:r>
            <a:r>
              <a:rPr lang="en-US" baseline="0" dirty="0"/>
              <a:t> Gallus withdrew, the Christians left Jerusalem and established their headquarters in Pella, in the hill country southeast of the sea of Galilee, in the region of the Decapolis.</a:t>
            </a:r>
          </a:p>
          <a:p>
            <a:pPr marL="274320" lvl="0" indent="-274320"/>
            <a:r>
              <a:rPr lang="en-US" baseline="0" dirty="0"/>
              <a:t>10.  In God Cares Vol 2, Mervyn Maxwell makes this statement:</a:t>
            </a:r>
          </a:p>
          <a:p>
            <a:pPr marL="731520" lvl="2" indent="-274320"/>
            <a:r>
              <a:rPr lang="en-US" baseline="0" dirty="0"/>
              <a:t>“Not a single Christian Jew, mother, father, or child, is known to have died in the terrible death of Jerusalem.”</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43731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indent="-274320"/>
            <a:r>
              <a:rPr lang="en-US" dirty="0"/>
              <a:t>1.  From Acts 1:14-15 we know the company in Jerusalem on the day of Pentecost was about 120 in the upper room.</a:t>
            </a:r>
          </a:p>
          <a:p>
            <a:pPr marL="274320" indent="-274320"/>
            <a:r>
              <a:rPr lang="en-US" dirty="0"/>
              <a:t>2.  But this was just in Jerusalem.</a:t>
            </a:r>
          </a:p>
          <a:p>
            <a:pPr marL="274320" indent="-274320"/>
            <a:r>
              <a:rPr lang="en-US" dirty="0"/>
              <a:t>3.  There must have been believers in other parts of Israel.</a:t>
            </a:r>
          </a:p>
          <a:p>
            <a:pPr marL="274320" indent="-274320"/>
            <a:r>
              <a:rPr lang="en-US" dirty="0"/>
              <a:t>4.  Much of Jesus’ ministry was in Galilee, around Capernaum and the Sea of Galilee.</a:t>
            </a:r>
          </a:p>
          <a:p>
            <a:pPr marL="274320" indent="-274320"/>
            <a:r>
              <a:rPr lang="en-US" dirty="0"/>
              <a:t>5.  The 12 disciples and many of His other disciples were from that region.</a:t>
            </a:r>
          </a:p>
          <a:p>
            <a:pPr marL="274320" indent="-274320"/>
            <a:r>
              <a:rPr lang="en-US" dirty="0"/>
              <a:t>6.  Paul mentions in 1 Cor 15 that after the resurrection:</a:t>
            </a:r>
          </a:p>
          <a:p>
            <a:pPr marL="274320" indent="-274320"/>
            <a:r>
              <a:rPr lang="en-US" b="1" dirty="0"/>
              <a:t>1 Corinthians 15:6 ESV </a:t>
            </a:r>
            <a:r>
              <a:rPr lang="en-US" dirty="0"/>
              <a:t>- 6 Then he appeared to more than five hundred brothers at one time, most of whom are still alive, though some have fallen asleep.</a:t>
            </a:r>
          </a:p>
          <a:p>
            <a:pPr marL="274320" indent="-274320"/>
            <a:r>
              <a:rPr lang="en-US" dirty="0"/>
              <a:t>7.  These brethren are presumably believers and eyewitnesses of the risen Lord.</a:t>
            </a:r>
          </a:p>
          <a:p>
            <a:pPr marL="274320" indent="-274320"/>
            <a:r>
              <a:rPr lang="en-US" dirty="0"/>
              <a:t>8.  So the remnant that Jesus established during His ministry was at least hundreds if not thousands.</a:t>
            </a:r>
          </a:p>
          <a:p>
            <a:pPr marL="274320" indent="-274320"/>
            <a:r>
              <a:rPr lang="en-US" dirty="0"/>
              <a:t>9.  The great majority of these early believers would be Jews who accepted Jesus as the long-awaited Messiah.</a:t>
            </a:r>
          </a:p>
          <a:p>
            <a:pPr marL="274320" indent="-274320"/>
            <a:endParaRPr lang="en-US" dirty="0"/>
          </a:p>
          <a:p>
            <a:pPr marL="274320" indent="-274320"/>
            <a:r>
              <a:rPr lang="en-US" b="1" dirty="0"/>
              <a:t>B2:</a:t>
            </a:r>
          </a:p>
          <a:p>
            <a:pPr marL="274320" indent="-274320"/>
            <a:r>
              <a:rPr lang="en-US" dirty="0"/>
              <a:t>[See</a:t>
            </a:r>
            <a:r>
              <a:rPr lang="en-US" baseline="0" dirty="0"/>
              <a:t> notes on linked slides.]</a:t>
            </a:r>
          </a:p>
          <a:p>
            <a:pPr marL="274320" indent="-274320"/>
            <a:endParaRPr lang="en-US" baseline="0" dirty="0"/>
          </a:p>
          <a:p>
            <a:pPr marL="274320" indent="-274320"/>
            <a:r>
              <a:rPr lang="en-US" b="1" baseline="0" dirty="0"/>
              <a:t>B3:</a:t>
            </a:r>
          </a:p>
          <a:p>
            <a:pPr marL="274320" indent="-274320"/>
            <a:r>
              <a:rPr lang="en-US" dirty="0"/>
              <a:t>[See</a:t>
            </a:r>
            <a:r>
              <a:rPr lang="en-US" baseline="0" dirty="0"/>
              <a:t> notes on linked slides.]</a:t>
            </a:r>
          </a:p>
          <a:p>
            <a:pPr marL="274320" indent="-274320"/>
            <a:endParaRPr lang="en-US" baseline="0" dirty="0"/>
          </a:p>
          <a:p>
            <a:pPr marL="274320" indent="-274320"/>
            <a:r>
              <a:rPr lang="en-US" b="1" dirty="0"/>
              <a:t>B4:</a:t>
            </a:r>
          </a:p>
          <a:p>
            <a:pPr marL="274320" indent="-274320"/>
            <a:r>
              <a:rPr lang="en-US" dirty="0"/>
              <a:t>[See</a:t>
            </a:r>
            <a:r>
              <a:rPr lang="en-US" baseline="0" dirty="0"/>
              <a:t> notes on linked slides.]</a:t>
            </a:r>
          </a:p>
          <a:p>
            <a:pPr marL="274320" indent="-274320"/>
            <a:endParaRPr lang="en-US" b="1" baseline="0" dirty="0"/>
          </a:p>
          <a:p>
            <a:pPr marL="274320" indent="-274320"/>
            <a:r>
              <a:rPr lang="en-US" b="1" baseline="0" dirty="0"/>
              <a:t>B5: </a:t>
            </a:r>
          </a:p>
          <a:p>
            <a:pPr marL="274320" indent="-274320"/>
            <a:r>
              <a:rPr lang="en-US" baseline="0" dirty="0"/>
              <a:t>[See notes on linked slide.]</a:t>
            </a:r>
          </a:p>
          <a:p>
            <a:pPr marL="274320" indent="-274320"/>
            <a:endParaRPr lang="en-US" baseline="0" dirty="0"/>
          </a:p>
          <a:p>
            <a:pPr marL="274320" indent="-274320"/>
            <a:r>
              <a:rPr lang="en-US" b="1" baseline="0" dirty="0"/>
              <a:t>B6:</a:t>
            </a:r>
          </a:p>
          <a:p>
            <a:pPr marL="274320" indent="-274320"/>
            <a:r>
              <a:rPr lang="en-US" sz="1200" b="0" i="0" u="none" strike="noStrike" kern="1200" dirty="0">
                <a:solidFill>
                  <a:schemeClr val="tx1"/>
                </a:solidFill>
                <a:effectLst/>
                <a:latin typeface="Arial" charset="0"/>
                <a:ea typeface="+mn-ea"/>
                <a:cs typeface="+mn-cs"/>
              </a:rPr>
              <a:t>1.  There is a sense of belonging that is nurtured through fellowship.</a:t>
            </a:r>
          </a:p>
          <a:p>
            <a:pPr marL="274320" indent="-274320"/>
            <a:r>
              <a:rPr lang="en-US" sz="1200" b="0" i="0" u="none" strike="noStrike" kern="1200" dirty="0">
                <a:solidFill>
                  <a:schemeClr val="tx1"/>
                </a:solidFill>
                <a:effectLst/>
                <a:latin typeface="Arial" charset="0"/>
                <a:ea typeface="+mn-ea"/>
                <a:cs typeface="+mn-cs"/>
              </a:rPr>
              <a:t>2.  That sense of belonging is very important in keeping us faithful in the Lord’s work.</a:t>
            </a:r>
          </a:p>
          <a:p>
            <a:pPr marL="274320" indent="-274320"/>
            <a:r>
              <a:rPr lang="en-US" sz="1200" b="0" i="0" u="none" strike="noStrike" kern="1200" dirty="0">
                <a:solidFill>
                  <a:schemeClr val="tx1"/>
                </a:solidFill>
                <a:effectLst/>
                <a:latin typeface="Arial" charset="0"/>
                <a:ea typeface="+mn-ea"/>
                <a:cs typeface="+mn-cs"/>
              </a:rPr>
              <a:t>3.  When we are baptized, we are not just baptized into Christ, we are also baptized into a particular church.</a:t>
            </a:r>
          </a:p>
          <a:p>
            <a:pPr marL="274320" indent="-274320"/>
            <a:r>
              <a:rPr lang="en-US" sz="1200" b="0" i="0" u="none" strike="noStrike" kern="1200" dirty="0">
                <a:solidFill>
                  <a:schemeClr val="tx1"/>
                </a:solidFill>
                <a:effectLst/>
                <a:latin typeface="Arial" charset="0"/>
                <a:ea typeface="+mn-ea"/>
                <a:cs typeface="+mn-cs"/>
              </a:rPr>
              <a:t>4.  It is within the church that God has given us gifts designed to build it up.</a:t>
            </a:r>
          </a:p>
          <a:p>
            <a:pPr marL="274320" indent="-274320"/>
            <a:r>
              <a:rPr lang="en-US" sz="1200" b="0" i="0" u="none" strike="noStrike" kern="1200" dirty="0">
                <a:solidFill>
                  <a:schemeClr val="tx1"/>
                </a:solidFill>
                <a:effectLst/>
                <a:latin typeface="Arial" charset="0"/>
                <a:ea typeface="+mn-ea"/>
                <a:cs typeface="+mn-cs"/>
              </a:rPr>
              <a:t>5.  We function best in our mission when we are working together.</a:t>
            </a:r>
          </a:p>
          <a:p>
            <a:pPr marL="274320" indent="-274320"/>
            <a:r>
              <a:rPr lang="en-US" sz="1200" b="0" i="0" u="none" strike="noStrike" kern="1200" dirty="0">
                <a:solidFill>
                  <a:schemeClr val="tx1"/>
                </a:solidFill>
                <a:effectLst/>
                <a:latin typeface="Arial" charset="0"/>
                <a:ea typeface="+mn-ea"/>
                <a:cs typeface="+mn-cs"/>
              </a:rPr>
              <a:t>6.  There is a story told of a pastor who was visiting a delinquent church member who had neglected worship for several months.  The pastor pulled his chair up beside the fireplace, and without saying a word, got up, took the poker, and moved one of the logs to the side.  He sat down again without saying a word.  As both men watched, the separated log dimmed and lost it’s flame, smoldering by itself.  As the pastor got up to leave, the parishioner thanked him for his fiery, but silent, sermon and promised to be at the next worship service.</a:t>
            </a:r>
          </a:p>
          <a:p>
            <a:pPr marL="274320" indent="-274320"/>
            <a:r>
              <a:rPr lang="en-US" sz="1200" b="0" i="0" u="none" strike="noStrike" kern="1200" dirty="0">
                <a:solidFill>
                  <a:schemeClr val="tx1"/>
                </a:solidFill>
                <a:effectLst/>
                <a:latin typeface="Arial" charset="0"/>
                <a:ea typeface="+mn-ea"/>
                <a:cs typeface="+mn-cs"/>
              </a:rPr>
              <a:t>7.  So too with us.</a:t>
            </a:r>
          </a:p>
          <a:p>
            <a:pPr marL="274320" indent="-274320"/>
            <a:r>
              <a:rPr lang="en-US" sz="1200" b="0" i="0" u="none" strike="noStrike" kern="1200" dirty="0">
                <a:solidFill>
                  <a:schemeClr val="tx1"/>
                </a:solidFill>
                <a:effectLst/>
                <a:latin typeface="Arial" charset="0"/>
                <a:ea typeface="+mn-ea"/>
                <a:cs typeface="+mn-cs"/>
              </a:rPr>
              <a:t>8.  Our flame burns brightest when we are connected to other Christians in the body of Christ.</a:t>
            </a:r>
          </a:p>
          <a:p>
            <a:pPr marL="274320" indent="-274320"/>
            <a:r>
              <a:rPr lang="en-US" sz="1200" b="0" i="0" u="none" strike="noStrike" kern="1200" dirty="0">
                <a:solidFill>
                  <a:schemeClr val="tx1"/>
                </a:solidFill>
                <a:effectLst/>
                <a:latin typeface="Arial" charset="0"/>
                <a:ea typeface="+mn-ea"/>
                <a:cs typeface="+mn-cs"/>
              </a:rPr>
              <a:t>9.  We don’t have to live together in a commune, but we should place a high priority on fellowship with each other.</a:t>
            </a:r>
          </a:p>
          <a:p>
            <a:pPr marL="274320" indent="-274320"/>
            <a:r>
              <a:rPr lang="en-US" sz="1200" b="0" i="0" u="none" strike="noStrike" kern="1200" dirty="0">
                <a:solidFill>
                  <a:schemeClr val="tx1"/>
                </a:solidFill>
                <a:effectLst/>
                <a:latin typeface="Arial" charset="0"/>
                <a:ea typeface="+mn-ea"/>
                <a:cs typeface="+mn-cs"/>
              </a:rPr>
              <a:t>10. Let’s not miss an opportunity to be together at worship, Sabbath School, pot luck, and social events that come along.</a:t>
            </a:r>
          </a:p>
          <a:p>
            <a:pPr marL="274320" indent="-274320"/>
            <a:r>
              <a:rPr lang="en-US" sz="1200" b="0" i="0" u="none" strike="noStrike" kern="1200" dirty="0">
                <a:solidFill>
                  <a:schemeClr val="tx1"/>
                </a:solidFill>
                <a:effectLst/>
                <a:latin typeface="Arial" charset="0"/>
                <a:ea typeface="+mn-ea"/>
                <a:cs typeface="+mn-cs"/>
              </a:rPr>
              <a:t>11. When we know of a need, let’s see how we can pull together and help.</a:t>
            </a:r>
          </a:p>
          <a:p>
            <a:pPr marL="274320" indent="-274320"/>
            <a:r>
              <a:rPr lang="en-US" sz="1200" b="0" i="0" u="none" strike="noStrike" kern="1200" dirty="0">
                <a:solidFill>
                  <a:schemeClr val="tx1"/>
                </a:solidFill>
                <a:effectLst/>
                <a:latin typeface="Arial" charset="0"/>
                <a:ea typeface="+mn-ea"/>
                <a:cs typeface="+mn-cs"/>
              </a:rPr>
              <a:t>12. Don’t be afraid to call each other or text each other.  </a:t>
            </a:r>
          </a:p>
          <a:p>
            <a:pPr marL="274320" indent="-274320"/>
            <a:r>
              <a:rPr lang="en-US" sz="1200" b="0" i="0" u="none" strike="noStrike" kern="1200" dirty="0">
                <a:solidFill>
                  <a:schemeClr val="tx1"/>
                </a:solidFill>
                <a:effectLst/>
                <a:latin typeface="Arial" charset="0"/>
                <a:ea typeface="+mn-ea"/>
                <a:cs typeface="+mn-cs"/>
              </a:rPr>
              <a:t>13. And above all, let’s pray for each other.</a:t>
            </a:r>
          </a:p>
          <a:p>
            <a:pPr marL="274320" indent="-274320"/>
            <a:endParaRPr lang="en-US" dirty="0"/>
          </a:p>
          <a:p>
            <a:pPr marL="274320" indent="-274320"/>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59643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14218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0698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903277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2703051468"/>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057147896"/>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8116145"/>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339292233"/>
      </p:ext>
    </p:extLst>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7F7F3E-BC0C-4F51-86DE-462A254DB74E}"/>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B9F21822-8310-4395-9E50-E542B5B235A6}"/>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BFB65C84-1E15-4BFE-BEE5-F38CB4F832A9}"/>
              </a:ext>
            </a:extLst>
          </p:cNvPr>
          <p:cNvSpPr>
            <a:spLocks noGrp="1"/>
          </p:cNvSpPr>
          <p:nvPr>
            <p:ph type="sldNum" sz="quarter" idx="12"/>
          </p:nvPr>
        </p:nvSpPr>
        <p:spPr/>
        <p:txBody>
          <a:bodyPr/>
          <a:lstStyle>
            <a:lvl1pPr>
              <a:defRPr/>
            </a:lvl1pPr>
          </a:lstStyle>
          <a:p>
            <a:fld id="{1E207828-9E55-4288-88D6-AC3AD9FE7C7B}" type="slidenum">
              <a:rPr lang="en-US" altLang="en-US"/>
              <a:pPr/>
              <a:t>‹#›</a:t>
            </a:fld>
            <a:endParaRPr lang="en-US" altLang="en-US"/>
          </a:p>
        </p:txBody>
      </p:sp>
    </p:spTree>
    <p:extLst>
      <p:ext uri="{BB962C8B-B14F-4D97-AF65-F5344CB8AC3E}">
        <p14:creationId xmlns:p14="http://schemas.microsoft.com/office/powerpoint/2010/main" val="3293132182"/>
      </p:ext>
    </p:extLst>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1548582590"/>
      </p:ext>
    </p:extLst>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53038339"/>
      </p:ext>
    </p:extLst>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995889742"/>
      </p:ext>
    </p:extLst>
  </p:cSld>
  <p:clrMapOvr>
    <a:masterClrMapping/>
  </p:clrMapOvr>
  <p:transition spd="med">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7793694"/>
      </p:ext>
    </p:extLst>
  </p:cSld>
  <p:clrMapOvr>
    <a:masterClrMapping/>
  </p:clrMapOvr>
  <p:transition spd="med">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4054509719"/>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0276372"/>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028086995"/>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6486915"/>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1844114447"/>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3884091"/>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343354799"/>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3233245517"/>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82021797"/>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6.jp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slideLayout" Target="../slideLayouts/slideLayout10.xml"/><Relationship Id="rId7"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9.jp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4.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5054434"/>
      </p:ext>
    </p:extLst>
  </p:cSld>
  <p:clrMap bg1="dk2" tx1="lt1" bg2="dk1" tx2="lt2" accent1="accent1" accent2="accent2" accent3="accent3" accent4="accent4" accent5="accent5" accent6="accent6" hlink="hlink" folHlink="folHlink"/>
  <p:sldLayoutIdLst>
    <p:sldLayoutId id="2147486566" r:id="rId1"/>
    <p:sldLayoutId id="2147486567" r:id="rId2"/>
    <p:sldLayoutId id="2147486568" r:id="rId3"/>
    <p:sldLayoutId id="2147486569" r:id="rId4"/>
    <p:sldLayoutId id="2147486570"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5752229"/>
      </p:ext>
    </p:extLst>
  </p:cSld>
  <p:clrMap bg1="dk2" tx1="lt1" bg2="dk1" tx2="lt2" accent1="accent1" accent2="accent2" accent3="accent3" accent4="accent4" accent5="accent5" accent6="accent6" hlink="hlink" folHlink="folHlink"/>
  <p:sldLayoutIdLst>
    <p:sldLayoutId id="2147486579" r:id="rId1"/>
    <p:sldLayoutId id="2147486587" r:id="rId2"/>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4308789"/>
      </p:ext>
    </p:extLst>
  </p:cSld>
  <p:clrMap bg1="dk2" tx1="lt1" bg2="dk1" tx2="lt2" accent1="accent1" accent2="accent2" accent3="accent3" accent4="accent4" accent5="accent5" accent6="accent6" hlink="hlink" folHlink="folHlink"/>
  <p:sldLayoutIdLst>
    <p:sldLayoutId id="2147486581" r:id="rId1"/>
    <p:sldLayoutId id="2147486582" r:id="rId2"/>
    <p:sldLayoutId id="2147486583" r:id="rId3"/>
    <p:sldLayoutId id="2147486584" r:id="rId4"/>
    <p:sldLayoutId id="2147486585" r:id="rId5"/>
    <p:sldLayoutId id="2147486586" r:id="rId6"/>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7493727"/>
      </p:ext>
    </p:extLst>
  </p:cSld>
  <p:clrMap bg1="dk2" tx1="lt1" bg2="dk1" tx2="lt2" accent1="accent1" accent2="accent2" accent3="accent3" accent4="accent4" accent5="accent5" accent6="accent6" hlink="hlink" folHlink="folHlink"/>
  <p:sldLayoutIdLst>
    <p:sldLayoutId id="2147486589" r:id="rId1"/>
    <p:sldLayoutId id="2147486590" r:id="rId2"/>
    <p:sldLayoutId id="2147486591" r:id="rId3"/>
    <p:sldLayoutId id="2147486592" r:id="rId4"/>
    <p:sldLayoutId id="2147486593"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slide" Target="slide13.xml"/><Relationship Id="rId5" Type="http://schemas.openxmlformats.org/officeDocument/2006/relationships/slide" Target="slide12.xml"/><Relationship Id="rId4" Type="http://schemas.openxmlformats.org/officeDocument/2006/relationships/slide" Target="slide1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slide" Target="slide15.xml"/><Relationship Id="rId4" Type="http://schemas.openxmlformats.org/officeDocument/2006/relationships/slide" Target="slide14.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slide" Target="slide20.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slide" Target="slide18.xml"/><Relationship Id="rId4" Type="http://schemas.openxmlformats.org/officeDocument/2006/relationships/slide" Target="slide1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5FAEF-7E96-4BD6-9FDF-4B611944AD65}"/>
              </a:ext>
            </a:extLst>
          </p:cNvPr>
          <p:cNvSpPr>
            <a:spLocks noGrp="1"/>
          </p:cNvSpPr>
          <p:nvPr>
            <p:ph type="ctrTitle"/>
          </p:nvPr>
        </p:nvSpPr>
        <p:spPr/>
        <p:txBody>
          <a:bodyPr/>
          <a:lstStyle/>
          <a:p>
            <a:r>
              <a:rPr lang="en-US" dirty="0"/>
              <a:t>The Great Controversy</a:t>
            </a:r>
          </a:p>
        </p:txBody>
      </p:sp>
      <p:sp>
        <p:nvSpPr>
          <p:cNvPr id="3" name="Subtitle 2">
            <a:extLst>
              <a:ext uri="{FF2B5EF4-FFF2-40B4-BE49-F238E27FC236}">
                <a16:creationId xmlns:a16="http://schemas.microsoft.com/office/drawing/2014/main" id="{B4E3C7B8-D982-4C44-958A-7A450720603E}"/>
              </a:ext>
            </a:extLst>
          </p:cNvPr>
          <p:cNvSpPr>
            <a:spLocks noGrp="1"/>
          </p:cNvSpPr>
          <p:nvPr>
            <p:ph type="subTitle" idx="1"/>
          </p:nvPr>
        </p:nvSpPr>
        <p:spPr>
          <a:xfrm>
            <a:off x="4191000" y="3581400"/>
            <a:ext cx="4495800" cy="1752600"/>
          </a:xfrm>
        </p:spPr>
        <p:txBody>
          <a:bodyPr/>
          <a:lstStyle/>
          <a:p>
            <a:r>
              <a:rPr lang="en-US" dirty="0"/>
              <a:t>Lesson 2</a:t>
            </a:r>
          </a:p>
          <a:p>
            <a:r>
              <a:rPr lang="en-US" dirty="0"/>
              <a:t>The Central Issue: Love or Selfishness</a:t>
            </a:r>
          </a:p>
        </p:txBody>
      </p:sp>
    </p:spTree>
    <p:extLst>
      <p:ext uri="{BB962C8B-B14F-4D97-AF65-F5344CB8AC3E}">
        <p14:creationId xmlns:p14="http://schemas.microsoft.com/office/powerpoint/2010/main" val="1965342998"/>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97D7-779E-4CAD-B924-531D746A2D9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9C274BE-070B-425B-9BE2-C4B40B800135}"/>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169275825"/>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Matthew 24:1-2 (NKJV)</a:t>
            </a:r>
          </a:p>
        </p:txBody>
      </p:sp>
      <p:sp>
        <p:nvSpPr>
          <p:cNvPr id="3" name="Content Placeholder 2"/>
          <p:cNvSpPr>
            <a:spLocks noGrp="1"/>
          </p:cNvSpPr>
          <p:nvPr>
            <p:ph idx="1"/>
          </p:nvPr>
        </p:nvSpPr>
        <p:spPr/>
        <p:txBody>
          <a:bodyPr>
            <a:normAutofit/>
          </a:bodyPr>
          <a:lstStyle/>
          <a:p>
            <a:r>
              <a:rPr lang="en-US" dirty="0"/>
              <a:t>Then Jesus went out and departed from the temple, and His disciples came up to show Him the buildings of the temple. </a:t>
            </a:r>
            <a:r>
              <a:rPr lang="en-US" baseline="30000" dirty="0"/>
              <a:t>2 </a:t>
            </a:r>
            <a:r>
              <a:rPr lang="en-US" dirty="0"/>
              <a:t>And Jesus said to them, “Do you not see all these things? Assuredly, I say to you, not </a:t>
            </a:r>
            <a:r>
              <a:rPr lang="en-US" i="1" dirty="0"/>
              <a:t>one</a:t>
            </a:r>
            <a:r>
              <a:rPr lang="en-US" dirty="0"/>
              <a:t> stone shall be left here upon another, that shall not be thrown down.”  [</a:t>
            </a:r>
            <a:r>
              <a:rPr lang="en-US" dirty="0">
                <a:hlinkClick r:id="rId3" action="ppaction://hlinksldjump"/>
              </a:rPr>
              <a:t>R</a:t>
            </a:r>
            <a:r>
              <a:rPr lang="en-US" dirty="0"/>
              <a:t>]</a:t>
            </a:r>
          </a:p>
          <a:p>
            <a:endParaRPr lang="en-US" dirty="0"/>
          </a:p>
          <a:p>
            <a:endParaRPr lang="en-US" dirty="0"/>
          </a:p>
          <a:p>
            <a:endParaRPr lang="en-US" dirty="0"/>
          </a:p>
        </p:txBody>
      </p:sp>
    </p:spTree>
    <p:extLst>
      <p:ext uri="{BB962C8B-B14F-4D97-AF65-F5344CB8AC3E}">
        <p14:creationId xmlns:p14="http://schemas.microsoft.com/office/powerpoint/2010/main" val="646169786"/>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Matthew 24:3 (NKJV)</a:t>
            </a:r>
          </a:p>
        </p:txBody>
      </p:sp>
      <p:sp>
        <p:nvSpPr>
          <p:cNvPr id="3" name="Content Placeholder 2"/>
          <p:cNvSpPr>
            <a:spLocks noGrp="1"/>
          </p:cNvSpPr>
          <p:nvPr>
            <p:ph idx="1"/>
          </p:nvPr>
        </p:nvSpPr>
        <p:spPr/>
        <p:txBody>
          <a:bodyPr>
            <a:normAutofit/>
          </a:bodyPr>
          <a:lstStyle/>
          <a:p>
            <a:r>
              <a:rPr lang="en-US" baseline="30000" dirty="0"/>
              <a:t>3 </a:t>
            </a:r>
            <a:r>
              <a:rPr lang="en-US" dirty="0"/>
              <a:t>Now as He sat on the Mount of Olives, the disciples came to Him privately, saying, “Tell us, when will these things be? And what </a:t>
            </a:r>
            <a:r>
              <a:rPr lang="en-US" i="1" dirty="0"/>
              <a:t>will be</a:t>
            </a:r>
            <a:r>
              <a:rPr lang="en-US" dirty="0"/>
              <a:t> the sign of Your coming, and of the end of the age?”  [</a:t>
            </a:r>
            <a:r>
              <a:rPr lang="en-US" dirty="0">
                <a:hlinkClick r:id="rId3" action="ppaction://hlinksldjump"/>
              </a:rPr>
              <a:t>R</a:t>
            </a:r>
            <a:r>
              <a:rPr lang="en-US" dirty="0"/>
              <a:t>]</a:t>
            </a:r>
          </a:p>
          <a:p>
            <a:endParaRPr lang="en-US" dirty="0"/>
          </a:p>
        </p:txBody>
      </p:sp>
    </p:spTree>
    <p:extLst>
      <p:ext uri="{BB962C8B-B14F-4D97-AF65-F5344CB8AC3E}">
        <p14:creationId xmlns:p14="http://schemas.microsoft.com/office/powerpoint/2010/main" val="1975739566"/>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Luke 19:43-44 (ESV)</a:t>
            </a:r>
          </a:p>
        </p:txBody>
      </p:sp>
      <p:sp>
        <p:nvSpPr>
          <p:cNvPr id="3" name="Content Placeholder 2"/>
          <p:cNvSpPr>
            <a:spLocks noGrp="1"/>
          </p:cNvSpPr>
          <p:nvPr>
            <p:ph idx="1"/>
          </p:nvPr>
        </p:nvSpPr>
        <p:spPr/>
        <p:txBody>
          <a:bodyPr>
            <a:normAutofit lnSpcReduction="10000"/>
          </a:bodyPr>
          <a:lstStyle/>
          <a:p>
            <a:r>
              <a:rPr lang="en-US" dirty="0"/>
              <a:t>For the days will come upon you, when your enemies will set up a barricade around you and surround you and hem you in on every side </a:t>
            </a:r>
            <a:r>
              <a:rPr lang="en-US" baseline="30000" dirty="0"/>
              <a:t>44</a:t>
            </a:r>
            <a:r>
              <a:rPr lang="en-US" dirty="0"/>
              <a:t> and tear you down to the ground, you and your children within you. And they will not leave one stone upon another in you, because you did not know the time of your visitation."[</a:t>
            </a:r>
            <a:r>
              <a:rPr lang="en-US" dirty="0">
                <a:hlinkClick r:id="rId3" action="ppaction://hlinksldjump"/>
              </a:rPr>
              <a:t>R</a:t>
            </a:r>
            <a:r>
              <a:rPr lang="en-US" dirty="0"/>
              <a:t>]</a:t>
            </a:r>
          </a:p>
          <a:p>
            <a:endParaRPr lang="en-US" dirty="0"/>
          </a:p>
        </p:txBody>
      </p:sp>
    </p:spTree>
    <p:extLst>
      <p:ext uri="{BB962C8B-B14F-4D97-AF65-F5344CB8AC3E}">
        <p14:creationId xmlns:p14="http://schemas.microsoft.com/office/powerpoint/2010/main" val="3574443384"/>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Daniel 9:26-27 (NKJV)</a:t>
            </a:r>
          </a:p>
        </p:txBody>
      </p:sp>
      <p:sp>
        <p:nvSpPr>
          <p:cNvPr id="3" name="Content Placeholder 2"/>
          <p:cNvSpPr>
            <a:spLocks noGrp="1"/>
          </p:cNvSpPr>
          <p:nvPr>
            <p:ph idx="1"/>
          </p:nvPr>
        </p:nvSpPr>
        <p:spPr/>
        <p:txBody>
          <a:bodyPr>
            <a:normAutofit fontScale="77500" lnSpcReduction="20000"/>
          </a:bodyPr>
          <a:lstStyle/>
          <a:p>
            <a:r>
              <a:rPr lang="en-US" baseline="30000" dirty="0"/>
              <a:t>26</a:t>
            </a:r>
            <a:r>
              <a:rPr lang="en-US" dirty="0"/>
              <a:t> “And after the sixty-two weeks Messiah shall be cut off, but not for Himself; </a:t>
            </a:r>
          </a:p>
          <a:p>
            <a:pPr lvl="1"/>
            <a:r>
              <a:rPr lang="en-US" i="1" dirty="0"/>
              <a:t>And the people of the prince who is to come</a:t>
            </a:r>
            <a:br>
              <a:rPr lang="en-US" i="1" dirty="0"/>
            </a:br>
            <a:r>
              <a:rPr lang="en-US" i="1" dirty="0"/>
              <a:t>Shall destroy the city and the sanctuary.</a:t>
            </a:r>
            <a:br>
              <a:rPr lang="en-US" i="1" dirty="0"/>
            </a:br>
            <a:r>
              <a:rPr lang="en-US" i="1" dirty="0"/>
              <a:t>The end of it shall be with a flood,</a:t>
            </a:r>
            <a:br>
              <a:rPr lang="en-US" i="1" dirty="0"/>
            </a:br>
            <a:r>
              <a:rPr lang="en-US" i="1" dirty="0"/>
              <a:t>And till the end of the war desolations are determined. </a:t>
            </a:r>
          </a:p>
          <a:p>
            <a:r>
              <a:rPr lang="en-US" baseline="30000" dirty="0"/>
              <a:t>27 </a:t>
            </a:r>
            <a:r>
              <a:rPr lang="en-US" dirty="0"/>
              <a:t>Then he shall confirm a covenant with many for one week;</a:t>
            </a:r>
            <a:br>
              <a:rPr lang="en-US" dirty="0"/>
            </a:br>
            <a:r>
              <a:rPr lang="en-US" dirty="0"/>
              <a:t>But in the middle of the week</a:t>
            </a:r>
            <a:br>
              <a:rPr lang="en-US" dirty="0"/>
            </a:br>
            <a:r>
              <a:rPr lang="en-US" dirty="0"/>
              <a:t>He shall bring an end to sacrifice and offering.</a:t>
            </a:r>
          </a:p>
          <a:p>
            <a:pPr lvl="1"/>
            <a:r>
              <a:rPr lang="en-US" i="1" dirty="0"/>
              <a:t>And on the wing of abominations shall be one who makes desolate,</a:t>
            </a:r>
            <a:br>
              <a:rPr lang="en-US" i="1" dirty="0"/>
            </a:br>
            <a:r>
              <a:rPr lang="en-US" i="1" dirty="0"/>
              <a:t>Even until the consummation, which is determined,</a:t>
            </a:r>
            <a:br>
              <a:rPr lang="en-US" i="1" dirty="0"/>
            </a:br>
            <a:r>
              <a:rPr lang="en-US" i="1" dirty="0"/>
              <a:t>Is poured out on the desolate.”  [</a:t>
            </a:r>
            <a:r>
              <a:rPr lang="en-US" i="1" dirty="0">
                <a:hlinkClick r:id="rId3" action="ppaction://hlinksldjump"/>
              </a:rPr>
              <a:t>R</a:t>
            </a:r>
            <a:r>
              <a:rPr lang="en-US" i="1" dirty="0"/>
              <a:t>]</a:t>
            </a:r>
          </a:p>
        </p:txBody>
      </p:sp>
    </p:spTree>
    <p:extLst>
      <p:ext uri="{BB962C8B-B14F-4D97-AF65-F5344CB8AC3E}">
        <p14:creationId xmlns:p14="http://schemas.microsoft.com/office/powerpoint/2010/main" val="1803471036"/>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Matthew 24:15-20 (NKJV)</a:t>
            </a:r>
          </a:p>
        </p:txBody>
      </p:sp>
      <p:sp>
        <p:nvSpPr>
          <p:cNvPr id="3" name="Content Placeholder 2"/>
          <p:cNvSpPr>
            <a:spLocks noGrp="1"/>
          </p:cNvSpPr>
          <p:nvPr>
            <p:ph idx="1"/>
          </p:nvPr>
        </p:nvSpPr>
        <p:spPr/>
        <p:txBody>
          <a:bodyPr>
            <a:normAutofit/>
          </a:bodyPr>
          <a:lstStyle/>
          <a:p>
            <a:endParaRPr lang="en-US" dirty="0"/>
          </a:p>
          <a:p>
            <a:r>
              <a:rPr lang="en-US" baseline="30000" dirty="0"/>
              <a:t>15 </a:t>
            </a:r>
            <a:r>
              <a:rPr lang="en-US" dirty="0"/>
              <a:t>“Therefore when you see the ‘abomination of desolation,’ spoken of by Daniel the prophet, standing in the holy place” (whoever reads, let him understand), </a:t>
            </a:r>
            <a:r>
              <a:rPr lang="en-US" baseline="30000" dirty="0"/>
              <a:t>16 </a:t>
            </a:r>
            <a:r>
              <a:rPr lang="en-US" dirty="0"/>
              <a:t>“then let those who are in Judea flee to the mountains. </a:t>
            </a:r>
          </a:p>
          <a:p>
            <a:endParaRPr lang="en-US" dirty="0"/>
          </a:p>
        </p:txBody>
      </p:sp>
    </p:spTree>
    <p:extLst>
      <p:ext uri="{BB962C8B-B14F-4D97-AF65-F5344CB8AC3E}">
        <p14:creationId xmlns:p14="http://schemas.microsoft.com/office/powerpoint/2010/main" val="4252362723"/>
      </p:ext>
    </p:extLst>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Luke 21:20-21 (NKJV)</a:t>
            </a:r>
          </a:p>
        </p:txBody>
      </p:sp>
      <p:sp>
        <p:nvSpPr>
          <p:cNvPr id="3" name="Content Placeholder 2"/>
          <p:cNvSpPr>
            <a:spLocks noGrp="1"/>
          </p:cNvSpPr>
          <p:nvPr>
            <p:ph idx="1"/>
          </p:nvPr>
        </p:nvSpPr>
        <p:spPr/>
        <p:txBody>
          <a:bodyPr>
            <a:normAutofit/>
          </a:bodyPr>
          <a:lstStyle/>
          <a:p>
            <a:r>
              <a:rPr lang="en-US" baseline="30000" dirty="0"/>
              <a:t>20 </a:t>
            </a:r>
            <a:r>
              <a:rPr lang="en-US" dirty="0"/>
              <a:t>“But when you see Jerusalem surrounded by armies, then know that its desolation is near. </a:t>
            </a:r>
            <a:r>
              <a:rPr lang="en-US" baseline="30000" dirty="0"/>
              <a:t>21 </a:t>
            </a:r>
            <a:r>
              <a:rPr lang="en-US" dirty="0"/>
              <a:t>Then let those who are in Judea flee to the mountains, let those who are in the midst of her depart, and let not those who are in the country enter her.  [</a:t>
            </a:r>
            <a:r>
              <a:rPr lang="en-US" dirty="0">
                <a:hlinkClick r:id="rId3" action="ppaction://hlinksldjump"/>
              </a:rPr>
              <a:t>R</a:t>
            </a:r>
            <a:r>
              <a:rPr lang="en-US" dirty="0"/>
              <a:t>]</a:t>
            </a:r>
          </a:p>
          <a:p>
            <a:endParaRPr lang="en-US" dirty="0"/>
          </a:p>
        </p:txBody>
      </p:sp>
    </p:spTree>
    <p:extLst>
      <p:ext uri="{BB962C8B-B14F-4D97-AF65-F5344CB8AC3E}">
        <p14:creationId xmlns:p14="http://schemas.microsoft.com/office/powerpoint/2010/main" val="517455009"/>
      </p:ext>
    </p:extLst>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AE617-64BD-65B1-3E94-1B3AEF5660BC}"/>
              </a:ext>
            </a:extLst>
          </p:cNvPr>
          <p:cNvSpPr>
            <a:spLocks noGrp="1"/>
          </p:cNvSpPr>
          <p:nvPr>
            <p:ph type="title"/>
          </p:nvPr>
        </p:nvSpPr>
        <p:spPr/>
        <p:txBody>
          <a:bodyPr/>
          <a:lstStyle/>
          <a:p>
            <a:r>
              <a:rPr lang="en-US" dirty="0"/>
              <a:t>Romans 9:27 ESV</a:t>
            </a:r>
          </a:p>
        </p:txBody>
      </p:sp>
      <p:sp>
        <p:nvSpPr>
          <p:cNvPr id="3" name="Content Placeholder 2">
            <a:extLst>
              <a:ext uri="{FF2B5EF4-FFF2-40B4-BE49-F238E27FC236}">
                <a16:creationId xmlns:a16="http://schemas.microsoft.com/office/drawing/2014/main" id="{9118C9E0-C1E5-1384-FB73-6E869B13A560}"/>
              </a:ext>
            </a:extLst>
          </p:cNvPr>
          <p:cNvSpPr>
            <a:spLocks noGrp="1"/>
          </p:cNvSpPr>
          <p:nvPr>
            <p:ph idx="1"/>
          </p:nvPr>
        </p:nvSpPr>
        <p:spPr/>
        <p:txBody>
          <a:bodyPr>
            <a:normAutofit/>
          </a:bodyPr>
          <a:lstStyle/>
          <a:p>
            <a:r>
              <a:rPr lang="en-US" dirty="0"/>
              <a:t>And Isaiah cries out concerning Israel: "Though the number of the children of Israel be as the sand of the sea, only a remnant of them will be saved.  [</a:t>
            </a:r>
            <a:r>
              <a:rPr lang="en-US" dirty="0">
                <a:hlinkClick r:id="rId3" action="ppaction://hlinksldjump"/>
              </a:rPr>
              <a:t>R</a:t>
            </a:r>
            <a:r>
              <a:rPr lang="en-US" dirty="0"/>
              <a:t>]</a:t>
            </a:r>
          </a:p>
        </p:txBody>
      </p:sp>
    </p:spTree>
    <p:extLst>
      <p:ext uri="{BB962C8B-B14F-4D97-AF65-F5344CB8AC3E}">
        <p14:creationId xmlns:p14="http://schemas.microsoft.com/office/powerpoint/2010/main" val="3206092915"/>
      </p:ext>
    </p:ext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679C9-8068-68FC-8E88-25038ECF31C6}"/>
              </a:ext>
            </a:extLst>
          </p:cNvPr>
          <p:cNvSpPr>
            <a:spLocks noGrp="1"/>
          </p:cNvSpPr>
          <p:nvPr>
            <p:ph type="title"/>
          </p:nvPr>
        </p:nvSpPr>
        <p:spPr/>
        <p:txBody>
          <a:bodyPr/>
          <a:lstStyle/>
          <a:p>
            <a:r>
              <a:rPr lang="en-US" dirty="0"/>
              <a:t>Early Church Growth in Acts</a:t>
            </a:r>
          </a:p>
        </p:txBody>
      </p:sp>
      <p:sp>
        <p:nvSpPr>
          <p:cNvPr id="3" name="Content Placeholder 2">
            <a:extLst>
              <a:ext uri="{FF2B5EF4-FFF2-40B4-BE49-F238E27FC236}">
                <a16:creationId xmlns:a16="http://schemas.microsoft.com/office/drawing/2014/main" id="{B12C5335-52FA-8B8F-B713-A36A5D9AC508}"/>
              </a:ext>
            </a:extLst>
          </p:cNvPr>
          <p:cNvSpPr>
            <a:spLocks noGrp="1"/>
          </p:cNvSpPr>
          <p:nvPr>
            <p:ph idx="1"/>
          </p:nvPr>
        </p:nvSpPr>
        <p:spPr>
          <a:xfrm>
            <a:off x="533400" y="1905000"/>
            <a:ext cx="7772400" cy="4495800"/>
          </a:xfrm>
        </p:spPr>
        <p:txBody>
          <a:bodyPr>
            <a:normAutofit fontScale="70000" lnSpcReduction="20000"/>
          </a:bodyPr>
          <a:lstStyle/>
          <a:p>
            <a:r>
              <a:rPr lang="en-US" dirty="0"/>
              <a:t>Acts 2:41 ESV - So those who received his [Peter’s] word were baptized, and there were added that day about three thousand souls.</a:t>
            </a:r>
          </a:p>
          <a:p>
            <a:r>
              <a:rPr lang="en-US" dirty="0"/>
              <a:t>Acts 2:47 ESV - And the Lord added to their number day by day those who were being saved.  </a:t>
            </a:r>
          </a:p>
          <a:p>
            <a:r>
              <a:rPr lang="en-US" dirty="0"/>
              <a:t>Acts 4:4 ESV - But many of those who had heard the word believed, and the number of the men came to about five thousand.</a:t>
            </a:r>
          </a:p>
          <a:p>
            <a:r>
              <a:rPr lang="en-US" dirty="0"/>
              <a:t>Acts 5:14 ESV - And more than ever believers were added to the Lord, multitudes of both men and women,</a:t>
            </a:r>
          </a:p>
          <a:p>
            <a:r>
              <a:rPr lang="en-US" dirty="0"/>
              <a:t>Acts 6:7 ESV - And the word of God continued to increase, and the number of the disciples multiplied greatly in Jerusalem, and a great many of the priests became obedient to the faith.  [</a:t>
            </a:r>
            <a:r>
              <a:rPr lang="en-US" dirty="0">
                <a:hlinkClick r:id="rId3" action="ppaction://hlinksldjump"/>
              </a:rPr>
              <a:t>R</a:t>
            </a:r>
            <a:r>
              <a:rPr lang="en-US" dirty="0"/>
              <a:t>]</a:t>
            </a:r>
          </a:p>
        </p:txBody>
      </p:sp>
    </p:spTree>
    <p:extLst>
      <p:ext uri="{BB962C8B-B14F-4D97-AF65-F5344CB8AC3E}">
        <p14:creationId xmlns:p14="http://schemas.microsoft.com/office/powerpoint/2010/main" val="2074890799"/>
      </p:ext>
    </p:extLst>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3BDE8-5D95-45FC-9481-2633D5967675}"/>
              </a:ext>
            </a:extLst>
          </p:cNvPr>
          <p:cNvSpPr>
            <a:spLocks noGrp="1"/>
          </p:cNvSpPr>
          <p:nvPr>
            <p:ph type="title"/>
          </p:nvPr>
        </p:nvSpPr>
        <p:spPr/>
        <p:txBody>
          <a:bodyPr/>
          <a:lstStyle/>
          <a:p>
            <a:r>
              <a:rPr lang="en-US" dirty="0"/>
              <a:t>John 13:35 ESV</a:t>
            </a:r>
          </a:p>
        </p:txBody>
      </p:sp>
      <p:sp>
        <p:nvSpPr>
          <p:cNvPr id="3" name="Content Placeholder 2">
            <a:extLst>
              <a:ext uri="{FF2B5EF4-FFF2-40B4-BE49-F238E27FC236}">
                <a16:creationId xmlns:a16="http://schemas.microsoft.com/office/drawing/2014/main" id="{22C8C5A7-5C7D-4CC1-9A59-8B6867A83FD9}"/>
              </a:ext>
            </a:extLst>
          </p:cNvPr>
          <p:cNvSpPr>
            <a:spLocks noGrp="1"/>
          </p:cNvSpPr>
          <p:nvPr>
            <p:ph idx="1"/>
          </p:nvPr>
        </p:nvSpPr>
        <p:spPr/>
        <p:txBody>
          <a:bodyPr>
            <a:normAutofit/>
          </a:bodyPr>
          <a:lstStyle/>
          <a:p>
            <a:r>
              <a:rPr lang="en-US" dirty="0"/>
              <a:t>By this all people will know that you are my disciples, if you have love for one another."   [</a:t>
            </a:r>
            <a:r>
              <a:rPr lang="en-US" dirty="0">
                <a:hlinkClick r:id="rId3" action="ppaction://hlinksldjump"/>
              </a:rPr>
              <a:t>R</a:t>
            </a:r>
            <a:r>
              <a:rPr lang="en-US" dirty="0"/>
              <a:t>]</a:t>
            </a:r>
          </a:p>
        </p:txBody>
      </p:sp>
    </p:spTree>
    <p:extLst>
      <p:ext uri="{BB962C8B-B14F-4D97-AF65-F5344CB8AC3E}">
        <p14:creationId xmlns:p14="http://schemas.microsoft.com/office/powerpoint/2010/main" val="2327542434"/>
      </p:ext>
    </p:ext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Text</a:t>
            </a:r>
            <a:br>
              <a:rPr lang="en-US" dirty="0"/>
            </a:br>
            <a:r>
              <a:rPr lang="en-US" dirty="0"/>
              <a:t>Isaiah 41:10 NKJV</a:t>
            </a:r>
          </a:p>
        </p:txBody>
      </p:sp>
      <p:sp>
        <p:nvSpPr>
          <p:cNvPr id="3" name="Content Placeholder 2"/>
          <p:cNvSpPr>
            <a:spLocks noGrp="1"/>
          </p:cNvSpPr>
          <p:nvPr>
            <p:ph idx="1"/>
          </p:nvPr>
        </p:nvSpPr>
        <p:spPr/>
        <p:txBody>
          <a:bodyPr>
            <a:normAutofit fontScale="77500" lnSpcReduction="20000"/>
          </a:bodyPr>
          <a:lstStyle/>
          <a:p>
            <a:r>
              <a:rPr lang="en-US" dirty="0"/>
              <a:t>Fear not, for I am with you; Be not dismayed, for I am your God. I will strengthen you, Yes, I will help you, I will uphold you with My righteous right hand.’</a:t>
            </a:r>
          </a:p>
          <a:p>
            <a:r>
              <a:rPr lang="en-US" dirty="0"/>
              <a:t>To whom do you think these wonderful words of promise were spoken?</a:t>
            </a:r>
          </a:p>
          <a:p>
            <a:r>
              <a:rPr lang="en-US" dirty="0"/>
              <a:t>Who are the descendants of Abraham today?</a:t>
            </a:r>
          </a:p>
          <a:p>
            <a:r>
              <a:rPr lang="en-US" dirty="0"/>
              <a:t>Where does God place Himself in relation to His people?</a:t>
            </a:r>
          </a:p>
          <a:p>
            <a:r>
              <a:rPr lang="en-US" dirty="0"/>
              <a:t>What does God promise to do for His people in this verse?</a:t>
            </a:r>
          </a:p>
        </p:txBody>
      </p:sp>
    </p:spTree>
    <p:extLst>
      <p:ext uri="{BB962C8B-B14F-4D97-AF65-F5344CB8AC3E}">
        <p14:creationId xmlns:p14="http://schemas.microsoft.com/office/powerpoint/2010/main" val="252126106"/>
      </p:ext>
    </p:extLst>
  </p:cSld>
  <p:clrMapOvr>
    <a:masterClrMapping/>
  </p:clrMapOvr>
  <p:transition spd="med">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Acts 2:44-47 ESV</a:t>
            </a:r>
          </a:p>
        </p:txBody>
      </p:sp>
      <p:sp>
        <p:nvSpPr>
          <p:cNvPr id="3" name="Content Placeholder 2"/>
          <p:cNvSpPr>
            <a:spLocks noGrp="1"/>
          </p:cNvSpPr>
          <p:nvPr>
            <p:ph idx="1"/>
          </p:nvPr>
        </p:nvSpPr>
        <p:spPr>
          <a:xfrm>
            <a:off x="533400" y="1951037"/>
            <a:ext cx="7772400" cy="4449763"/>
          </a:xfrm>
        </p:spPr>
        <p:txBody>
          <a:bodyPr>
            <a:normAutofit fontScale="92500" lnSpcReduction="20000"/>
          </a:bodyPr>
          <a:lstStyle/>
          <a:p>
            <a:r>
              <a:rPr lang="en-US" dirty="0"/>
              <a:t>And all who believed were together and had all things in common. 45 And they were selling their possessions and belongings and distributing the proceeds to all, as any had need. 46 And day by day, attending the temple together and breaking bread in their homes, they received their food with glad and generous hearts, 47 praising God and having favor with all the people. And the Lord added to their number day by day those who were being saved.  [</a:t>
            </a:r>
            <a:r>
              <a:rPr lang="en-US" dirty="0">
                <a:hlinkClick r:id="rId3" action="ppaction://hlinksldjump"/>
              </a:rPr>
              <a:t>R</a:t>
            </a:r>
            <a:r>
              <a:rPr lang="en-US" dirty="0"/>
              <a:t>]</a:t>
            </a:r>
          </a:p>
        </p:txBody>
      </p:sp>
    </p:spTree>
    <p:extLst>
      <p:ext uri="{BB962C8B-B14F-4D97-AF65-F5344CB8AC3E}">
        <p14:creationId xmlns:p14="http://schemas.microsoft.com/office/powerpoint/2010/main" val="1958706996"/>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60D36-2388-AC08-4334-6384730549FA}"/>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1B8E8C4C-98C0-09F3-CBC8-6C9F13747735}"/>
              </a:ext>
            </a:extLst>
          </p:cNvPr>
          <p:cNvSpPr>
            <a:spLocks noGrp="1"/>
          </p:cNvSpPr>
          <p:nvPr>
            <p:ph idx="1"/>
          </p:nvPr>
        </p:nvSpPr>
        <p:spPr>
          <a:xfrm>
            <a:off x="3505200" y="1676400"/>
            <a:ext cx="5638800" cy="5181600"/>
          </a:xfrm>
        </p:spPr>
        <p:txBody>
          <a:bodyPr>
            <a:normAutofit fontScale="85000" lnSpcReduction="10000"/>
          </a:bodyPr>
          <a:lstStyle/>
          <a:p>
            <a:r>
              <a:rPr lang="en-US" dirty="0"/>
              <a:t>The GC between good and evil plays out on earth through the entire biblical timeline from Eden lost to Eden restored.  Although many of the Jewish people rejected their Messiah, God established, protected, and blessed a remnant to proclaim the everlasting gospel of salvation by grace through faith.</a:t>
            </a:r>
          </a:p>
          <a:p>
            <a:pPr lvl="1"/>
            <a:r>
              <a:rPr lang="en-US" dirty="0"/>
              <a:t>Signs of the Times</a:t>
            </a:r>
          </a:p>
          <a:p>
            <a:pPr lvl="1"/>
            <a:r>
              <a:rPr lang="en-US" dirty="0"/>
              <a:t>Abomination of Desolation</a:t>
            </a:r>
          </a:p>
          <a:p>
            <a:pPr lvl="1"/>
            <a:r>
              <a:rPr lang="en-US" dirty="0"/>
              <a:t>New Remnant in Christ</a:t>
            </a:r>
          </a:p>
          <a:p>
            <a:pPr lvl="1"/>
            <a:r>
              <a:rPr lang="en-US" dirty="0"/>
              <a:t>Summary</a:t>
            </a:r>
          </a:p>
        </p:txBody>
      </p:sp>
    </p:spTree>
    <p:extLst>
      <p:ext uri="{BB962C8B-B14F-4D97-AF65-F5344CB8AC3E}">
        <p14:creationId xmlns:p14="http://schemas.microsoft.com/office/powerpoint/2010/main" val="3550073823"/>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Signs of the Times</a:t>
            </a:r>
          </a:p>
        </p:txBody>
      </p:sp>
      <p:sp>
        <p:nvSpPr>
          <p:cNvPr id="3" name="Content Placeholder 2"/>
          <p:cNvSpPr>
            <a:spLocks noGrp="1"/>
          </p:cNvSpPr>
          <p:nvPr>
            <p:ph idx="1"/>
          </p:nvPr>
        </p:nvSpPr>
        <p:spPr/>
        <p:txBody>
          <a:bodyPr>
            <a:normAutofit fontScale="85000" lnSpcReduction="10000"/>
          </a:bodyPr>
          <a:lstStyle/>
          <a:p>
            <a:r>
              <a:rPr lang="en-US" dirty="0"/>
              <a:t>What did Jesus predict about the temple in Jerusalem? (</a:t>
            </a:r>
            <a:r>
              <a:rPr lang="en-US" dirty="0">
                <a:hlinkClick r:id="rId4" action="ppaction://hlinksldjump"/>
              </a:rPr>
              <a:t>Matt 24:1-2</a:t>
            </a:r>
            <a:r>
              <a:rPr lang="en-US" dirty="0"/>
              <a:t>)</a:t>
            </a:r>
          </a:p>
          <a:p>
            <a:r>
              <a:rPr lang="en-US" dirty="0"/>
              <a:t>What questions did the disciples ask in response? (</a:t>
            </a:r>
            <a:r>
              <a:rPr lang="en-US" dirty="0">
                <a:hlinkClick r:id="rId5" action="ppaction://hlinksldjump"/>
              </a:rPr>
              <a:t>Matt 24:3</a:t>
            </a:r>
            <a:r>
              <a:rPr lang="en-US" dirty="0"/>
              <a:t>)</a:t>
            </a:r>
          </a:p>
          <a:p>
            <a:r>
              <a:rPr lang="en-US" dirty="0"/>
              <a:t>Why was Jerusalem to be destroyed? (</a:t>
            </a:r>
            <a:r>
              <a:rPr lang="en-US" dirty="0">
                <a:hlinkClick r:id="rId6" action="ppaction://hlinksldjump"/>
              </a:rPr>
              <a:t>Luke 19:43-44</a:t>
            </a:r>
            <a:r>
              <a:rPr lang="en-US" dirty="0"/>
              <a:t>)</a:t>
            </a:r>
          </a:p>
          <a:p>
            <a:r>
              <a:rPr lang="en-US" dirty="0"/>
              <a:t>What were some of the signs that Jesus gave?</a:t>
            </a:r>
          </a:p>
          <a:p>
            <a:r>
              <a:rPr lang="en-US" dirty="0"/>
              <a:t>When and how were the words of Jesus concerning the temple fulfilled?</a:t>
            </a:r>
          </a:p>
        </p:txBody>
      </p:sp>
    </p:spTree>
    <p:extLst>
      <p:ext uri="{BB962C8B-B14F-4D97-AF65-F5344CB8AC3E}">
        <p14:creationId xmlns:p14="http://schemas.microsoft.com/office/powerpoint/2010/main" val="2762125266"/>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Abomination of Desolation</a:t>
            </a:r>
          </a:p>
        </p:txBody>
      </p:sp>
      <p:sp>
        <p:nvSpPr>
          <p:cNvPr id="3" name="Content Placeholder 2"/>
          <p:cNvSpPr>
            <a:spLocks noGrp="1"/>
          </p:cNvSpPr>
          <p:nvPr>
            <p:ph idx="1"/>
          </p:nvPr>
        </p:nvSpPr>
        <p:spPr/>
        <p:txBody>
          <a:bodyPr>
            <a:normAutofit lnSpcReduction="10000"/>
          </a:bodyPr>
          <a:lstStyle/>
          <a:p>
            <a:r>
              <a:rPr lang="en-US" dirty="0"/>
              <a:t>How does Daniel describe the abomination of desolation? (</a:t>
            </a:r>
            <a:r>
              <a:rPr lang="en-US" dirty="0">
                <a:hlinkClick r:id="rId4" action="ppaction://hlinksldjump"/>
              </a:rPr>
              <a:t>Dan 9:26-27</a:t>
            </a:r>
            <a:r>
              <a:rPr lang="en-US" dirty="0"/>
              <a:t>)</a:t>
            </a:r>
          </a:p>
          <a:p>
            <a:r>
              <a:rPr lang="en-US" dirty="0"/>
              <a:t>How do Matthew and Luke describe the abomination of desolation? (</a:t>
            </a:r>
            <a:r>
              <a:rPr lang="en-US" dirty="0">
                <a:hlinkClick r:id="rId5" action="ppaction://hlinksldjump"/>
              </a:rPr>
              <a:t>Matt 24:15-20, Luke 21:20-21</a:t>
            </a:r>
            <a:r>
              <a:rPr lang="en-US" dirty="0"/>
              <a:t>)  </a:t>
            </a:r>
          </a:p>
          <a:p>
            <a:r>
              <a:rPr lang="en-US" dirty="0"/>
              <a:t>How did Jesus’ warning in Matthew 24 save the Christians in Jerusalem?</a:t>
            </a:r>
          </a:p>
        </p:txBody>
      </p:sp>
    </p:spTree>
    <p:extLst>
      <p:ext uri="{BB962C8B-B14F-4D97-AF65-F5344CB8AC3E}">
        <p14:creationId xmlns:p14="http://schemas.microsoft.com/office/powerpoint/2010/main" val="3811159139"/>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Remnant in Christ</a:t>
            </a:r>
          </a:p>
        </p:txBody>
      </p:sp>
      <p:sp>
        <p:nvSpPr>
          <p:cNvPr id="3" name="Content Placeholder 2"/>
          <p:cNvSpPr>
            <a:spLocks noGrp="1"/>
          </p:cNvSpPr>
          <p:nvPr>
            <p:ph idx="1"/>
          </p:nvPr>
        </p:nvSpPr>
        <p:spPr>
          <a:xfrm>
            <a:off x="3505200" y="1676400"/>
            <a:ext cx="5486400" cy="5029200"/>
          </a:xfrm>
        </p:spPr>
        <p:txBody>
          <a:bodyPr>
            <a:normAutofit fontScale="70000" lnSpcReduction="20000"/>
          </a:bodyPr>
          <a:lstStyle/>
          <a:p>
            <a:r>
              <a:rPr lang="en-US" dirty="0"/>
              <a:t>How big was the remnant that began the Christian church on the day of Pentecost? </a:t>
            </a:r>
          </a:p>
          <a:p>
            <a:r>
              <a:rPr lang="en-US" dirty="0"/>
              <a:t>How does Paul contrast the remnant with the totality of ethnic Israel? (</a:t>
            </a:r>
            <a:r>
              <a:rPr lang="en-US" dirty="0">
                <a:hlinkClick r:id="rId4" action="ppaction://hlinksldjump"/>
              </a:rPr>
              <a:t>Rom 9:27</a:t>
            </a:r>
            <a:r>
              <a:rPr lang="en-US" dirty="0"/>
              <a:t>)</a:t>
            </a:r>
          </a:p>
          <a:p>
            <a:r>
              <a:rPr lang="en-US" dirty="0"/>
              <a:t>How did Luke document the explosive growth of the early church? [</a:t>
            </a:r>
            <a:r>
              <a:rPr lang="en-US" dirty="0">
                <a:hlinkClick r:id="rId5" action="ppaction://hlinksldjump"/>
              </a:rPr>
              <a:t>Church</a:t>
            </a:r>
            <a:r>
              <a:rPr lang="en-US" dirty="0"/>
              <a:t>]</a:t>
            </a:r>
          </a:p>
          <a:p>
            <a:r>
              <a:rPr lang="en-US" dirty="0"/>
              <a:t>What characteristic did Jesus point to as the hallmark of those who would be His disciples. (</a:t>
            </a:r>
            <a:r>
              <a:rPr lang="en-US" dirty="0">
                <a:hlinkClick r:id="rId6" action="ppaction://hlinksldjump"/>
              </a:rPr>
              <a:t>John 13:35</a:t>
            </a:r>
            <a:r>
              <a:rPr lang="en-US" dirty="0"/>
              <a:t>)</a:t>
            </a:r>
          </a:p>
          <a:p>
            <a:r>
              <a:rPr lang="en-US" dirty="0"/>
              <a:t>How did love for one another manifest itself in the early church? (</a:t>
            </a:r>
            <a:r>
              <a:rPr lang="en-US" dirty="0">
                <a:hlinkClick r:id="rId7" action="ppaction://hlinksldjump"/>
              </a:rPr>
              <a:t>Acts 2:44-47</a:t>
            </a:r>
            <a:r>
              <a:rPr lang="en-US" dirty="0"/>
              <a:t>)</a:t>
            </a:r>
          </a:p>
          <a:p>
            <a:r>
              <a:rPr lang="en-US" dirty="0"/>
              <a:t>How is fellowship beneficial to keeping our church going and growing for the Lord?</a:t>
            </a:r>
          </a:p>
        </p:txBody>
      </p:sp>
    </p:spTree>
    <p:extLst>
      <p:ext uri="{BB962C8B-B14F-4D97-AF65-F5344CB8AC3E}">
        <p14:creationId xmlns:p14="http://schemas.microsoft.com/office/powerpoint/2010/main" val="3091843596"/>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1815E-2377-42EB-BA10-62C340867B8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7DE1544C-4EB3-4B32-ADDD-9CC825BD1ED8}"/>
              </a:ext>
            </a:extLst>
          </p:cNvPr>
          <p:cNvSpPr>
            <a:spLocks noGrp="1"/>
          </p:cNvSpPr>
          <p:nvPr>
            <p:ph idx="1"/>
          </p:nvPr>
        </p:nvSpPr>
        <p:spPr>
          <a:xfrm>
            <a:off x="3505200" y="1752600"/>
            <a:ext cx="5638800" cy="4876800"/>
          </a:xfrm>
        </p:spPr>
        <p:txBody>
          <a:bodyPr>
            <a:normAutofit fontScale="70000" lnSpcReduction="20000"/>
          </a:bodyPr>
          <a:lstStyle/>
          <a:p>
            <a:r>
              <a:rPr lang="en-US" dirty="0"/>
              <a:t>Shortly after entering Jerusalem as King and cleansing the temple, Jesus denounced the scribes and Pharisees for their hypocrisy and self-righteousness: their religious façade could not cover the fact that they were plotting to murder the Son of God.  </a:t>
            </a:r>
          </a:p>
          <a:p>
            <a:r>
              <a:rPr lang="en-US" dirty="0"/>
              <a:t>Jesus lamented over Jerusalem because they were “not willing” to be gathered into His Kingdom.  For rejecting their Messiah, their house would be left “desolate.”</a:t>
            </a:r>
          </a:p>
          <a:p>
            <a:r>
              <a:rPr lang="en-US" dirty="0"/>
              <a:t>In answer to His disciples’ questions Jesus intertwined the signs of two events: the destruction of Jerusalem and His second coming at the end of the age.</a:t>
            </a:r>
          </a:p>
          <a:p>
            <a:endParaRPr lang="en-US" dirty="0"/>
          </a:p>
        </p:txBody>
      </p:sp>
    </p:spTree>
    <p:extLst>
      <p:ext uri="{BB962C8B-B14F-4D97-AF65-F5344CB8AC3E}">
        <p14:creationId xmlns:p14="http://schemas.microsoft.com/office/powerpoint/2010/main" val="3213784883"/>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1815E-2377-42EB-BA10-62C340867B8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7DE1544C-4EB3-4B32-ADDD-9CC825BD1ED8}"/>
              </a:ext>
            </a:extLst>
          </p:cNvPr>
          <p:cNvSpPr>
            <a:spLocks noGrp="1"/>
          </p:cNvSpPr>
          <p:nvPr>
            <p:ph idx="1"/>
          </p:nvPr>
        </p:nvSpPr>
        <p:spPr>
          <a:xfrm>
            <a:off x="3505200" y="1676400"/>
            <a:ext cx="5562600" cy="5029200"/>
          </a:xfrm>
        </p:spPr>
        <p:txBody>
          <a:bodyPr>
            <a:normAutofit fontScale="70000" lnSpcReduction="20000"/>
          </a:bodyPr>
          <a:lstStyle/>
          <a:p>
            <a:r>
              <a:rPr lang="en-US" dirty="0"/>
              <a:t>The preeminent sign of the destruction of Jerusalem was the abomination of desolation: Roman armies surrounding Jerusalem.</a:t>
            </a:r>
          </a:p>
          <a:p>
            <a:r>
              <a:rPr lang="en-US" dirty="0"/>
              <a:t>When this occurred in 66 AD, Christians in Jerusalem obeyed their Lord’s warning and fled to the hill country in Pella, escaping the destruction of the city and its inhabitants in 70 AD.</a:t>
            </a:r>
          </a:p>
          <a:p>
            <a:r>
              <a:rPr lang="en-US" dirty="0"/>
              <a:t>Apparently there are rules of engagement in the GC that prevent one side from completely dominating the other, so strategic decisions must be made as to which battles must be won to lead to ultimate victory.</a:t>
            </a:r>
          </a:p>
          <a:p>
            <a:r>
              <a:rPr lang="en-US" dirty="0"/>
              <a:t>In rescuing His church from the desolating evil of the devil, God preserved its witness.</a:t>
            </a:r>
          </a:p>
          <a:p>
            <a:endParaRPr lang="en-US" dirty="0"/>
          </a:p>
        </p:txBody>
      </p:sp>
    </p:spTree>
    <p:extLst>
      <p:ext uri="{BB962C8B-B14F-4D97-AF65-F5344CB8AC3E}">
        <p14:creationId xmlns:p14="http://schemas.microsoft.com/office/powerpoint/2010/main" val="2395199532"/>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59BFF-06B0-4CC9-8ADD-A90BD86A65FE}"/>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83B2B91B-A055-4928-A435-352D23D0EB48}"/>
              </a:ext>
            </a:extLst>
          </p:cNvPr>
          <p:cNvSpPr>
            <a:spLocks noGrp="1"/>
          </p:cNvSpPr>
          <p:nvPr>
            <p:ph idx="1"/>
          </p:nvPr>
        </p:nvSpPr>
        <p:spPr>
          <a:xfrm>
            <a:off x="3429000" y="1600200"/>
            <a:ext cx="5715000" cy="5257800"/>
          </a:xfrm>
        </p:spPr>
        <p:txBody>
          <a:bodyPr>
            <a:normAutofit fontScale="70000" lnSpcReduction="20000"/>
          </a:bodyPr>
          <a:lstStyle/>
          <a:p>
            <a:r>
              <a:rPr lang="en-US" dirty="0"/>
              <a:t>The sacrificial system ceased its significance when Christ died for our sins. </a:t>
            </a:r>
          </a:p>
          <a:p>
            <a:r>
              <a:rPr lang="en-US" dirty="0"/>
              <a:t>In rejecting the Messiah, ethnic Israel has forfeited her special position as God’s chosen people, and God is now working through all those who have accepted Jesus a Savior and Lord.</a:t>
            </a:r>
          </a:p>
          <a:p>
            <a:r>
              <a:rPr lang="en-US" dirty="0"/>
              <a:t>As God’s Holy Spirit was poured out at Pentecost, the church took root and grew with divine power as believers shared the gospel with boldness and created a loving community that supported each other.</a:t>
            </a:r>
          </a:p>
          <a:p>
            <a:r>
              <a:rPr lang="en-US" dirty="0"/>
              <a:t>While Satan did his best to stamp out the church using Roman persecution, the church survived and thrived.</a:t>
            </a:r>
          </a:p>
          <a:p>
            <a:r>
              <a:rPr lang="en-US" dirty="0"/>
              <a:t>Will you pray for  the Holy Spirit to fill you this week and give you a holy boldness to share the gospel like the early church?</a:t>
            </a:r>
          </a:p>
          <a:p>
            <a:endParaRPr lang="en-US" dirty="0"/>
          </a:p>
          <a:p>
            <a:endParaRPr lang="en-US" dirty="0"/>
          </a:p>
        </p:txBody>
      </p:sp>
    </p:spTree>
    <p:extLst>
      <p:ext uri="{BB962C8B-B14F-4D97-AF65-F5344CB8AC3E}">
        <p14:creationId xmlns:p14="http://schemas.microsoft.com/office/powerpoint/2010/main" val="1475087255"/>
      </p:ext>
    </p:extLst>
  </p:cSld>
  <p:clrMapOvr>
    <a:masterClrMapping/>
  </p:clrMapOvr>
  <p:transition spd="med">
    <p:random/>
  </p:transition>
</p:sld>
</file>

<file path=ppt/theme/theme1.xml><?xml version="1.0" encoding="utf-8"?>
<a:theme xmlns:a="http://schemas.openxmlformats.org/drawingml/2006/main" name="2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1319450</TotalTime>
  <Words>5572</Words>
  <Application>Microsoft Office PowerPoint</Application>
  <PresentationFormat>On-screen Show (4:3)</PresentationFormat>
  <Paragraphs>339</Paragraphs>
  <Slides>20</Slides>
  <Notes>19</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20</vt:i4>
      </vt:variant>
    </vt:vector>
  </HeadingPairs>
  <TitlesOfParts>
    <vt:vector size="28" baseType="lpstr">
      <vt:lpstr>Arial</vt:lpstr>
      <vt:lpstr>Arial</vt:lpstr>
      <vt:lpstr>Arial Rounded MT Bold</vt:lpstr>
      <vt:lpstr>Calibri</vt:lpstr>
      <vt:lpstr>2_Default Design</vt:lpstr>
      <vt:lpstr>Default Design</vt:lpstr>
      <vt:lpstr>3_Default Design</vt:lpstr>
      <vt:lpstr>1_Default Design</vt:lpstr>
      <vt:lpstr>The Great Controversy</vt:lpstr>
      <vt:lpstr>Memory Text Isaiah 41:10 NKJV</vt:lpstr>
      <vt:lpstr>Overview</vt:lpstr>
      <vt:lpstr>Signs of the Times</vt:lpstr>
      <vt:lpstr>Abomination of Desolation</vt:lpstr>
      <vt:lpstr>New Remnant in Christ</vt:lpstr>
      <vt:lpstr>Summary</vt:lpstr>
      <vt:lpstr>Summary</vt:lpstr>
      <vt:lpstr>Summary</vt:lpstr>
      <vt:lpstr>PowerPoint Presentation</vt:lpstr>
      <vt:lpstr>Matthew 24:1-2 (NKJV)</vt:lpstr>
      <vt:lpstr>Matthew 24:3 (NKJV)</vt:lpstr>
      <vt:lpstr>Luke 19:43-44 (ESV)</vt:lpstr>
      <vt:lpstr>Daniel 9:26-27 (NKJV)</vt:lpstr>
      <vt:lpstr>Matthew 24:15-20 (NKJV)</vt:lpstr>
      <vt:lpstr>Luke 21:20-21 (NKJV)</vt:lpstr>
      <vt:lpstr>Romans 9:27 ESV</vt:lpstr>
      <vt:lpstr>Early Church Growth in Acts</vt:lpstr>
      <vt:lpstr>John 13:35 ESV</vt:lpstr>
      <vt:lpstr>Acts 2:44-47 ESV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2: The Central Issue: Love or Selfishness?</dc:title>
  <dc:subject>Psalms</dc:subject>
  <dc:creator>Kenneth J. McNulty</dc:creator>
  <cp:lastModifiedBy>Kenneth McNulty</cp:lastModifiedBy>
  <cp:revision>22405</cp:revision>
  <cp:lastPrinted>2016-06-03T16:02:10Z</cp:lastPrinted>
  <dcterms:created xsi:type="dcterms:W3CDTF">2005-09-30T23:50:48Z</dcterms:created>
  <dcterms:modified xsi:type="dcterms:W3CDTF">2024-04-13T01:10:34Z</dcterms:modified>
  <cp:category>Bible Book</cp:category>
</cp:coreProperties>
</file>